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7"/>
  </p:handoutMasterIdLst>
  <p:sldIdLst>
    <p:sldId id="256" r:id="rId2"/>
    <p:sldId id="271" r:id="rId3"/>
    <p:sldId id="257" r:id="rId4"/>
    <p:sldId id="258" r:id="rId5"/>
    <p:sldId id="259" r:id="rId6"/>
    <p:sldId id="260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321" cy="498634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81" y="1"/>
            <a:ext cx="2971321" cy="498634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fld id="{D5F55798-4654-4E03-A5CA-4AE49B9669E2}" type="datetimeFigureOut">
              <a:rPr lang="id-ID" smtClean="0"/>
              <a:t>05/01/2017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641"/>
            <a:ext cx="2971321" cy="498634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81" y="9448641"/>
            <a:ext cx="2971321" cy="498634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fld id="{BA3C4460-6054-4869-8DFB-5D03C3590E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77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317813"/>
            <a:ext cx="8915399" cy="2286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Kasus Narkoba di Indonesia (Jateng) dan Ancaman Pidananya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993777"/>
            <a:ext cx="8915399" cy="1909886"/>
          </a:xfrm>
        </p:spPr>
        <p:txBody>
          <a:bodyPr>
            <a:normAutofit lnSpcReduction="10000"/>
          </a:bodyPr>
          <a:lstStyle/>
          <a:p>
            <a:r>
              <a:rPr lang="id-ID" b="1" dirty="0" smtClean="0">
                <a:solidFill>
                  <a:schemeClr val="tx1"/>
                </a:solidFill>
              </a:rPr>
              <a:t>Oleh</a:t>
            </a:r>
          </a:p>
          <a:p>
            <a:r>
              <a:rPr lang="id-ID" b="1" dirty="0" smtClean="0">
                <a:solidFill>
                  <a:schemeClr val="tx1"/>
                </a:solidFill>
              </a:rPr>
              <a:t>BASRI, SH, M.HUM</a:t>
            </a:r>
          </a:p>
          <a:p>
            <a:r>
              <a:rPr lang="id-ID" b="1" dirty="0" smtClean="0">
                <a:solidFill>
                  <a:schemeClr val="tx1"/>
                </a:solidFill>
              </a:rPr>
              <a:t>Disampaikan pada acara penyuluhan hukum di Desa Girirejo,                  </a:t>
            </a:r>
          </a:p>
          <a:p>
            <a:r>
              <a:rPr lang="id-ID" b="1" dirty="0" smtClean="0">
                <a:solidFill>
                  <a:schemeClr val="tx1"/>
                </a:solidFill>
              </a:rPr>
              <a:t>Kec. Kaliangkrik Kab. Magelang</a:t>
            </a:r>
          </a:p>
          <a:p>
            <a:r>
              <a:rPr lang="id-ID" b="1" dirty="0" smtClean="0">
                <a:solidFill>
                  <a:schemeClr val="tx1"/>
                </a:solidFill>
              </a:rPr>
              <a:t>Sabtu, 19 November 2016</a:t>
            </a:r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17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b="1" dirty="0"/>
              <a:t>Ini 10 Besar Tingkat Pengguna Narkotika di Indonesia </a:t>
            </a:r>
            <a:br>
              <a:rPr lang="nn-NO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Yogyakarta pun tercatat menduduki peringkat </a:t>
            </a:r>
            <a:r>
              <a:rPr lang="fi-FI" dirty="0" smtClean="0"/>
              <a:t>kelima</a:t>
            </a:r>
            <a:r>
              <a:rPr lang="id-ID" dirty="0" smtClean="0"/>
              <a:t>,  porsentase penggunanya tak </a:t>
            </a:r>
            <a:r>
              <a:rPr lang="id-ID" dirty="0"/>
              <a:t>berbeda jauh dengan Kepri, yaitu sebanyak 2,37 </a:t>
            </a:r>
            <a:r>
              <a:rPr lang="id-ID" dirty="0" smtClean="0"/>
              <a:t>persen.</a:t>
            </a:r>
          </a:p>
          <a:p>
            <a:r>
              <a:rPr lang="id-ID" dirty="0"/>
              <a:t>Jawa Barat sebesar 2,34 persen pengguna, </a:t>
            </a:r>
            <a:endParaRPr lang="id-ID" dirty="0" smtClean="0"/>
          </a:p>
          <a:p>
            <a:r>
              <a:rPr lang="id-ID" dirty="0" smtClean="0"/>
              <a:t>Provinsi </a:t>
            </a:r>
            <a:r>
              <a:rPr lang="id-ID" dirty="0"/>
              <a:t>Maluku dengan tingkat pengguna sebesar 2,32 persen</a:t>
            </a:r>
            <a:r>
              <a:rPr lang="id-ID" dirty="0" smtClean="0"/>
              <a:t>.</a:t>
            </a:r>
          </a:p>
          <a:p>
            <a:r>
              <a:rPr lang="id-ID" dirty="0"/>
              <a:t>Provinsi Bali dengan tingkat pengguna sebesar 2,22 persen, </a:t>
            </a:r>
            <a:endParaRPr lang="id-ID" dirty="0" smtClean="0"/>
          </a:p>
          <a:p>
            <a:r>
              <a:rPr lang="id-ID" dirty="0" smtClean="0"/>
              <a:t>Provinsi </a:t>
            </a:r>
            <a:r>
              <a:rPr lang="id-ID" dirty="0"/>
              <a:t>Sulawesi Utara dengan tingkat pengguna 2,19 persen, dan </a:t>
            </a:r>
            <a:endParaRPr lang="id-ID" dirty="0" smtClean="0"/>
          </a:p>
          <a:p>
            <a:r>
              <a:rPr lang="id-ID" dirty="0" smtClean="0"/>
              <a:t>Sulawesi </a:t>
            </a:r>
            <a:r>
              <a:rPr lang="id-ID" dirty="0"/>
              <a:t>Tenggara merupakan provinsi ke sepuluh dengan tingkat penggunaan narkotika tertinggi di Indonesia, dengan persentasis sebesar 2,11 persen pengguna narkotika.</a:t>
            </a:r>
          </a:p>
        </p:txBody>
      </p:sp>
    </p:spTree>
    <p:extLst>
      <p:ext uri="{BB962C8B-B14F-4D97-AF65-F5344CB8AC3E}">
        <p14:creationId xmlns:p14="http://schemas.microsoft.com/office/powerpoint/2010/main" val="285157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634996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BNN: Belanja Narkotika di Indonesia Capai Rp 72 Triliun Per </a:t>
            </a:r>
            <a:r>
              <a:rPr lang="it-IT" b="1" dirty="0" smtClean="0"/>
              <a:t>Tahun</a:t>
            </a:r>
            <a:r>
              <a:rPr lang="id-ID" sz="1300" b="1" dirty="0"/>
              <a:t/>
            </a:r>
            <a:br>
              <a:rPr lang="id-ID" sz="1300" b="1" dirty="0"/>
            </a:br>
            <a:r>
              <a:rPr lang="id-ID" sz="1300" b="1" dirty="0" smtClean="0"/>
              <a:t>Sumber: http</a:t>
            </a:r>
            <a:r>
              <a:rPr lang="id-ID" sz="1300" b="1" dirty="0"/>
              <a:t>://bisniskeuangan.kompas.com/read/2016/08/19/130600226/BNN.Belanja.Narkotika.di.Indonesia.Capai.Rp.72.Triliun.Per.Tahun</a:t>
            </a:r>
            <a:r>
              <a:rPr lang="it-IT" sz="1300" b="1" dirty="0"/>
              <a:t/>
            </a:r>
            <a:br>
              <a:rPr lang="it-IT" sz="1300" b="1" dirty="0"/>
            </a:br>
            <a:endParaRPr lang="id-ID" sz="1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420470"/>
            <a:ext cx="8915400" cy="3490751"/>
          </a:xfrm>
        </p:spPr>
        <p:txBody>
          <a:bodyPr>
            <a:normAutofit lnSpcReduction="10000"/>
          </a:bodyPr>
          <a:lstStyle/>
          <a:p>
            <a:r>
              <a:rPr lang="id-ID" dirty="0"/>
              <a:t>Kepala Badan Narkotika Nasional (BNN) Budi Waseso menyebutkan </a:t>
            </a:r>
            <a:r>
              <a:rPr lang="id-ID" dirty="0" smtClean="0"/>
              <a:t>Indonesia </a:t>
            </a:r>
            <a:r>
              <a:rPr lang="id-ID" dirty="0"/>
              <a:t>adalah salah satu pangsa pasar narkotika terbesar di dunia</a:t>
            </a:r>
            <a:r>
              <a:rPr lang="id-ID" dirty="0" smtClean="0"/>
              <a:t>.</a:t>
            </a:r>
          </a:p>
          <a:p>
            <a:r>
              <a:rPr lang="id-ID" dirty="0"/>
              <a:t>Transaksi narkotika di Indonesia setiap tahunnya pun sangat besar, bahkan mencapai puluhan triliun rupiah setiap tahunnya.</a:t>
            </a:r>
          </a:p>
          <a:p>
            <a:r>
              <a:rPr lang="id-ID" dirty="0"/>
              <a:t>"Belanja narkotika di Indonesia tiap tahun tidak kurang dari Rp 72 triliun</a:t>
            </a:r>
          </a:p>
          <a:p>
            <a:r>
              <a:rPr lang="id-ID" dirty="0"/>
              <a:t>berdasarkan penelisikan BNN, satu jaringan narkotika bisa menghasilkan Rp 3,6 triliun hanya dari perdagangan barang haram </a:t>
            </a:r>
            <a:r>
              <a:rPr lang="id-ID" dirty="0" smtClean="0"/>
              <a:t>tersebut.</a:t>
            </a:r>
          </a:p>
          <a:p>
            <a:r>
              <a:rPr lang="id-ID" dirty="0"/>
              <a:t>di Indonesia saat ini ada setidaknya 72 jaringan narkotika internasional</a:t>
            </a:r>
            <a:r>
              <a:rPr lang="id-ID" dirty="0" smtClean="0"/>
              <a:t>.</a:t>
            </a:r>
          </a:p>
          <a:p>
            <a:r>
              <a:rPr lang="id-ID" dirty="0"/>
              <a:t>Ada 48 jaringan memanfaatkan 22 lapas (lembaga pemasyarakatan) untuk memperluas jaringan. Akibatnya, jutaan manusia mati sia-sia di Indonesia,</a:t>
            </a:r>
          </a:p>
        </p:txBody>
      </p:sp>
    </p:spTree>
    <p:extLst>
      <p:ext uri="{BB962C8B-B14F-4D97-AF65-F5344CB8AC3E}">
        <p14:creationId xmlns:p14="http://schemas.microsoft.com/office/powerpoint/2010/main" val="17903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Perbuatan yang dilarang dalam narkoba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tanpa hak atau melawan hukum </a:t>
            </a:r>
            <a:r>
              <a:rPr lang="id-ID" dirty="0" smtClean="0"/>
              <a:t>menanam</a:t>
            </a:r>
            <a:r>
              <a:rPr lang="id-ID" dirty="0"/>
              <a:t>, memelihara, memiliki, menyimpan, menguasai, </a:t>
            </a:r>
            <a:r>
              <a:rPr lang="id-ID" dirty="0" smtClean="0"/>
              <a:t>atau menyediakan Narkoba</a:t>
            </a:r>
          </a:p>
          <a:p>
            <a:r>
              <a:rPr lang="id-ID" dirty="0"/>
              <a:t>tanpa hak atau melawan hukum </a:t>
            </a:r>
            <a:r>
              <a:rPr lang="id-ID" dirty="0" smtClean="0"/>
              <a:t>memproduksi</a:t>
            </a:r>
            <a:r>
              <a:rPr lang="id-ID" dirty="0"/>
              <a:t>, mengimpor, mengekspor, atau menyalurkan </a:t>
            </a:r>
            <a:r>
              <a:rPr lang="id-ID" dirty="0" smtClean="0"/>
              <a:t>Narkoba</a:t>
            </a:r>
          </a:p>
          <a:p>
            <a:r>
              <a:rPr lang="id-ID" dirty="0"/>
              <a:t>tanpa hak atau melawan hukum </a:t>
            </a:r>
            <a:r>
              <a:rPr lang="id-ID" dirty="0" smtClean="0"/>
              <a:t>menawarkan </a:t>
            </a:r>
            <a:r>
              <a:rPr lang="id-ID" dirty="0"/>
              <a:t>untuk dijual, menjual, membeli, menerima, </a:t>
            </a:r>
            <a:r>
              <a:rPr lang="id-ID" dirty="0" smtClean="0"/>
              <a:t>menjadi </a:t>
            </a:r>
            <a:r>
              <a:rPr lang="id-ID" dirty="0"/>
              <a:t>perantara dalam jual beli, menukar, atau </a:t>
            </a:r>
            <a:r>
              <a:rPr lang="id-ID" dirty="0" smtClean="0"/>
              <a:t>menyerahkan </a:t>
            </a:r>
            <a:r>
              <a:rPr lang="id-ID" dirty="0"/>
              <a:t>Narkoba</a:t>
            </a:r>
          </a:p>
          <a:p>
            <a:r>
              <a:rPr lang="id-ID" dirty="0" smtClean="0"/>
              <a:t>tanpa </a:t>
            </a:r>
            <a:r>
              <a:rPr lang="id-ID" dirty="0"/>
              <a:t>hak atau melawan hukum </a:t>
            </a:r>
            <a:r>
              <a:rPr lang="id-ID" dirty="0" smtClean="0"/>
              <a:t>membawa</a:t>
            </a:r>
            <a:r>
              <a:rPr lang="id-ID" dirty="0"/>
              <a:t>, mengirim, mengangkut, atau mentransito Narkoba</a:t>
            </a:r>
          </a:p>
          <a:p>
            <a:r>
              <a:rPr lang="id-ID" dirty="0" smtClean="0"/>
              <a:t>tanpa </a:t>
            </a:r>
            <a:r>
              <a:rPr lang="id-ID" dirty="0"/>
              <a:t>hak atau melawan hukum </a:t>
            </a:r>
            <a:r>
              <a:rPr lang="id-ID" dirty="0" smtClean="0"/>
              <a:t>menggunakan </a:t>
            </a:r>
            <a:r>
              <a:rPr lang="id-ID" dirty="0"/>
              <a:t>Narkoba</a:t>
            </a:r>
          </a:p>
          <a:p>
            <a:r>
              <a:rPr lang="id-ID" dirty="0" smtClean="0"/>
              <a:t>tanpa </a:t>
            </a:r>
            <a:r>
              <a:rPr lang="id-ID" dirty="0"/>
              <a:t>hak atau melawan hukum </a:t>
            </a:r>
            <a:r>
              <a:rPr lang="id-ID" dirty="0" smtClean="0"/>
              <a:t> memiliki</a:t>
            </a:r>
            <a:r>
              <a:rPr lang="id-ID" dirty="0"/>
              <a:t>, menyimpan, menguasai, atau menyediakan Narkoba</a:t>
            </a:r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3812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Perbuatan yang dilarang dalam narkoba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Orang tua atau wali dari pecandu yang belum cukup </a:t>
            </a:r>
            <a:r>
              <a:rPr lang="id-ID" dirty="0" smtClean="0"/>
              <a:t>umur</a:t>
            </a:r>
            <a:r>
              <a:rPr lang="id-ID" dirty="0"/>
              <a:t>, sebagaimana dimaksud dalam Pasal 55 ayat (</a:t>
            </a:r>
            <a:r>
              <a:rPr lang="id-ID" dirty="0" smtClean="0"/>
              <a:t>1)yang </a:t>
            </a:r>
            <a:r>
              <a:rPr lang="id-ID" dirty="0"/>
              <a:t>sengaja tidak melapor, dipidana dengan pidana </a:t>
            </a:r>
            <a:r>
              <a:rPr lang="id-ID" dirty="0" smtClean="0"/>
              <a:t>kurungan </a:t>
            </a:r>
            <a:r>
              <a:rPr lang="id-ID" dirty="0"/>
              <a:t>paling lama 6 (enam) bulan atau pidana denda </a:t>
            </a:r>
            <a:r>
              <a:rPr lang="id-ID" dirty="0" smtClean="0"/>
              <a:t>paling </a:t>
            </a:r>
            <a:r>
              <a:rPr lang="id-ID" dirty="0"/>
              <a:t>banyak Rp1.000.000,00 (satu juta rupiah). </a:t>
            </a:r>
          </a:p>
          <a:p>
            <a:r>
              <a:rPr lang="id-ID" dirty="0"/>
              <a:t>Pecandu Narkotika yang belum cukup umur dan telah </a:t>
            </a:r>
            <a:r>
              <a:rPr lang="id-ID" dirty="0" smtClean="0"/>
              <a:t>dilaporkan </a:t>
            </a:r>
            <a:r>
              <a:rPr lang="id-ID" dirty="0"/>
              <a:t>oleh orang tua atau walinya sebagaimana </a:t>
            </a:r>
            <a:r>
              <a:rPr lang="id-ID" dirty="0" smtClean="0"/>
              <a:t>dimaksud </a:t>
            </a:r>
            <a:r>
              <a:rPr lang="id-ID" dirty="0"/>
              <a:t>dalam Pasal 55 ayat (1) tidak dituntut </a:t>
            </a:r>
            <a:r>
              <a:rPr lang="id-ID" dirty="0" smtClean="0"/>
              <a:t>pidana (Ps. 128)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593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Pidana/Hukuman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Pidana mati</a:t>
            </a:r>
          </a:p>
          <a:p>
            <a:r>
              <a:rPr lang="id-ID" dirty="0" smtClean="0"/>
              <a:t>Pidana penjara (maksimal seumur hidup)</a:t>
            </a:r>
          </a:p>
          <a:p>
            <a:r>
              <a:rPr lang="id-ID" dirty="0" smtClean="0"/>
              <a:t>Pidana denda (maksimal 10 milyar)</a:t>
            </a:r>
          </a:p>
          <a:p>
            <a:r>
              <a:rPr lang="id-ID" dirty="0"/>
              <a:t>pencabutan izin usaha; dan/atau </a:t>
            </a:r>
            <a:r>
              <a:rPr lang="id-ID" dirty="0" smtClean="0"/>
              <a:t>pencabutan </a:t>
            </a:r>
            <a:r>
              <a:rPr lang="id-ID" dirty="0"/>
              <a:t>status badan hukum.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7478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2003611" y="578225"/>
            <a:ext cx="8911687" cy="45886"/>
          </a:xfrm>
        </p:spPr>
        <p:txBody>
          <a:bodyPr>
            <a:noAutofit/>
          </a:bodyPr>
          <a:lstStyle/>
          <a:p>
            <a:endParaRPr lang="id-ID" sz="800" dirty="0"/>
          </a:p>
        </p:txBody>
      </p:sp>
      <p:sp>
        <p:nvSpPr>
          <p:cNvPr id="5" name="Rectangle 4"/>
          <p:cNvSpPr/>
          <p:nvPr/>
        </p:nvSpPr>
        <p:spPr>
          <a:xfrm>
            <a:off x="2837329" y="1044410"/>
            <a:ext cx="843130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id-ID" sz="5400" b="1" cap="none" spc="0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id-ID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5122" name="Picture 2" descr="Image result for tulisan wassalamualaiku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611" y="2275994"/>
            <a:ext cx="8872071" cy="378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080234" y="990622"/>
            <a:ext cx="47307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SEKIAN</a:t>
            </a:r>
          </a:p>
          <a:p>
            <a:pPr algn="ctr"/>
            <a:r>
              <a:rPr lang="id-ID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TERIMA KASIH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26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2.bp.blogspot.com/-xBl5VEIsA90/Vd2b9mAEpqI/AAAAAAAAA2k/_BG0tbBVX0Q/s1600/tulisan-arab-assalamualaikum-naskhi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447" y="2489981"/>
            <a:ext cx="9847384" cy="263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tulisan arab bismilla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547" y="711847"/>
            <a:ext cx="5576817" cy="197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6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sz="2700" dirty="0" smtClean="0"/>
              <a:t>NYABU</a:t>
            </a:r>
            <a:r>
              <a:rPr lang="id-ID" sz="2700" dirty="0"/>
              <a:t>, MABUK</a:t>
            </a:r>
            <a:br>
              <a:rPr lang="id-ID" sz="2700" dirty="0"/>
            </a:br>
            <a:r>
              <a:rPr lang="id-ID" sz="2700" dirty="0"/>
              <a:t>http://mediajateng.net/2016/11/11/27-persen-pemakai-narkoba-di-jateng-adalah-remaja/6154</a:t>
            </a:r>
            <a:r>
              <a:rPr lang="id-ID" dirty="0"/>
              <a:t>/</a:t>
            </a:r>
          </a:p>
        </p:txBody>
      </p:sp>
      <p:pic>
        <p:nvPicPr>
          <p:cNvPr id="1026" name="Picture 2" descr="images-1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907" y="2205319"/>
            <a:ext cx="8283388" cy="3576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8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id-ID" sz="2000" dirty="0"/>
              <a:t>Kepala Badan Narkotika Nasional Propinsi (BNNP) Jawa Tengah, Brigjen Pol Tri Agus Heru Prasetyo, menyampaikan bahwa sebanyak 27 persen kasus penyalahgunaan narkoba di Jawa Tengah adalah usia remaja.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“Angka 27 persen tersebut berasal dari jumlah kasus sebesar 600 ribu. Itu adalah angka yang cukup fantastis. </a:t>
            </a:r>
            <a:endParaRPr lang="id-ID" dirty="0" smtClean="0"/>
          </a:p>
          <a:p>
            <a:r>
              <a:rPr lang="id-ID" dirty="0" smtClean="0"/>
              <a:t>Apalagi </a:t>
            </a:r>
            <a:r>
              <a:rPr lang="id-ID" dirty="0"/>
              <a:t>penyalahgunaan narkoba dilakukan oleh remaja yang merupakan usia sekolah ataupun mahasiswa</a:t>
            </a:r>
            <a:r>
              <a:rPr lang="id-ID" dirty="0" smtClean="0"/>
              <a:t>,”</a:t>
            </a:r>
          </a:p>
          <a:p>
            <a:r>
              <a:rPr lang="id-ID" dirty="0"/>
              <a:t>Remaja kini, lanjut dia, sudah jadi sasaran dan menjadi pangsa pasar empuk peredaran narkoba, jumlah tersebut cukup besar dan terus mengalami peningkatan</a:t>
            </a:r>
            <a:r>
              <a:rPr lang="id-ID" dirty="0" smtClean="0"/>
              <a:t>.</a:t>
            </a:r>
          </a:p>
          <a:p>
            <a:r>
              <a:rPr lang="id-ID" dirty="0"/>
              <a:t>Angka tersebut berasal dari 1,69 persen atau 600 ribu total penduduk yang ada. Sementara sekitar 50 persen kasus dilakukan usia pekerja, sisanya adalah masyarakat yang tidak bekerja</a:t>
            </a:r>
          </a:p>
        </p:txBody>
      </p:sp>
    </p:spTree>
    <p:extLst>
      <p:ext uri="{BB962C8B-B14F-4D97-AF65-F5344CB8AC3E}">
        <p14:creationId xmlns:p14="http://schemas.microsoft.com/office/powerpoint/2010/main" val="305182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Total saat ini ada 46 jenis narkoba yang ada di Indonesia, sayangnya yang diatur dalam undang-undang dilarang peredarannya masih 16 jenis saja. Zat jenis katinon sendiri merupakan zat adiktif, dan bisa menyebabkan ketergantungan. ” Zat ini hampir mirip dengan kasus yang mejerat artis Raffi Ahmad. Jenis zat lainnya ada pada sirup obat batuk, efeknya hampir sama jika dikonsumsi secara berlebihan,</a:t>
            </a:r>
          </a:p>
        </p:txBody>
      </p:sp>
    </p:spTree>
    <p:extLst>
      <p:ext uri="{BB962C8B-B14F-4D97-AF65-F5344CB8AC3E}">
        <p14:creationId xmlns:p14="http://schemas.microsoft.com/office/powerpoint/2010/main" val="65107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Alat Hisab Shabu</a:t>
            </a:r>
            <a:endParaRPr lang="id-ID" dirty="0"/>
          </a:p>
        </p:txBody>
      </p:sp>
      <p:pic>
        <p:nvPicPr>
          <p:cNvPr id="2050" name="Picture 2" descr="Peredaran Narkotika Indonesia Tertinggi di ASEA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988" y="2133600"/>
            <a:ext cx="8707624" cy="424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69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76193"/>
            <a:ext cx="8911687" cy="1280890"/>
          </a:xfrm>
        </p:spPr>
        <p:txBody>
          <a:bodyPr>
            <a:normAutofit/>
          </a:bodyPr>
          <a:lstStyle/>
          <a:p>
            <a:r>
              <a:rPr lang="id-ID" sz="2700" dirty="0"/>
              <a:t>Kabag Humas BNN Sumirat Dwiyanto mengatakan</a:t>
            </a:r>
            <a:r>
              <a:rPr lang="id-ID" dirty="0"/>
              <a:t>:</a:t>
            </a:r>
            <a:r>
              <a:rPr lang="id-ID" sz="1300" dirty="0"/>
              <a:t/>
            </a:r>
            <a:br>
              <a:rPr lang="id-ID" sz="1300" dirty="0"/>
            </a:br>
            <a:r>
              <a:rPr lang="id-ID" sz="1300" dirty="0" smtClean="0"/>
              <a:t>Sumber: http</a:t>
            </a:r>
            <a:r>
              <a:rPr lang="id-ID" sz="1300" dirty="0"/>
              <a:t>://nasional.sindonews.com/read/951777/15/peredaran-narkotika-indonesia-tertinggi-di-asean-1421421852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Tingkat peredaran narkotika di Indonesia tertinggi di wilayah Asia </a:t>
            </a:r>
            <a:r>
              <a:rPr lang="id-ID" dirty="0" smtClean="0"/>
              <a:t>Tenggara</a:t>
            </a:r>
          </a:p>
          <a:p>
            <a:r>
              <a:rPr lang="id-ID" dirty="0"/>
              <a:t>Fakta ini kemudian membuat pemerintah menetapkan Indonesia masuk dalam tahun darurat </a:t>
            </a:r>
            <a:r>
              <a:rPr lang="id-ID" dirty="0" smtClean="0"/>
              <a:t>narkotika</a:t>
            </a:r>
          </a:p>
          <a:p>
            <a:r>
              <a:rPr lang="id-ID" dirty="0"/>
              <a:t>dalam setiap tahunnya ada 40 hingga 50 orang mati sia-sia karena obat-obatan terlarang</a:t>
            </a:r>
            <a:r>
              <a:rPr lang="id-ID" dirty="0" smtClean="0"/>
              <a:t>.</a:t>
            </a:r>
          </a:p>
          <a:p>
            <a:r>
              <a:rPr lang="it-IT" dirty="0"/>
              <a:t>Di Indonesia ada 4 juta pecandu dan 15.000 orang mati sia-sia karena obat-obatan </a:t>
            </a:r>
            <a:r>
              <a:rPr lang="id-ID" dirty="0" smtClean="0"/>
              <a:t>terlarang.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5744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2262" y="443753"/>
            <a:ext cx="8911687" cy="470647"/>
          </a:xfrm>
        </p:spPr>
        <p:txBody>
          <a:bodyPr>
            <a:noAutofit/>
          </a:bodyPr>
          <a:lstStyle/>
          <a:p>
            <a:r>
              <a:rPr lang="id-ID" sz="1400" dirty="0" smtClean="0"/>
              <a:t>Sumber: http</a:t>
            </a:r>
            <a:r>
              <a:rPr lang="id-ID" sz="1400" dirty="0"/>
              <a:t>://news.metrotvnews.com/read/2015/03/09/368451/ini-10-besar-tingkat-pengguna-narkotika-di-indonesia</a:t>
            </a:r>
          </a:p>
        </p:txBody>
      </p:sp>
      <p:pic>
        <p:nvPicPr>
          <p:cNvPr id="3074" name="Picture 2" descr="Ini 10 Besar Tingkat Pengguna Narkotika di Indones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262" y="1129553"/>
            <a:ext cx="8633012" cy="529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23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b="1" dirty="0"/>
              <a:t>Ini 10 Besar Tingkat Pengguna Narkotika di Indonesia </a:t>
            </a:r>
            <a:br>
              <a:rPr lang="nn-NO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Badan Narkotika Nasional (BNN) telah memetakan 10 daerah dengan tingkat kerawanan narkotika tertinggi di Indonesia. Kepala Bagian Humas Badan Narkotika Nasional (BNN) Kombes Pol Slamet Pribadi </a:t>
            </a:r>
            <a:r>
              <a:rPr lang="id-ID" dirty="0" smtClean="0"/>
              <a:t>mengatakan:</a:t>
            </a:r>
          </a:p>
          <a:p>
            <a:pPr marL="712788"/>
            <a:r>
              <a:rPr lang="id-ID" dirty="0"/>
              <a:t>DKI Jakarta masih merupakan daerah yang tingkat kerawanan narkobanya tertinggi di </a:t>
            </a:r>
            <a:r>
              <a:rPr lang="id-ID" dirty="0" smtClean="0"/>
              <a:t>Indonesia (</a:t>
            </a:r>
            <a:r>
              <a:rPr lang="nb-NO" dirty="0"/>
              <a:t>sebesar 4,74 persen tingkat </a:t>
            </a:r>
            <a:r>
              <a:rPr lang="nb-NO" dirty="0" smtClean="0"/>
              <a:t>pengguna</a:t>
            </a:r>
            <a:r>
              <a:rPr lang="id-ID" dirty="0" smtClean="0"/>
              <a:t>)</a:t>
            </a:r>
          </a:p>
          <a:p>
            <a:pPr marL="712788"/>
            <a:r>
              <a:rPr lang="id-ID" dirty="0"/>
              <a:t>Kedua, Provinsi Kalimantan Timur, </a:t>
            </a:r>
            <a:r>
              <a:rPr lang="id-ID" dirty="0" smtClean="0"/>
              <a:t>dengan </a:t>
            </a:r>
            <a:r>
              <a:rPr lang="id-ID" dirty="0"/>
              <a:t>tingkat penggunanya sebesar 3,07 </a:t>
            </a:r>
            <a:r>
              <a:rPr lang="id-ID" dirty="0" smtClean="0"/>
              <a:t>persen</a:t>
            </a:r>
          </a:p>
          <a:p>
            <a:pPr marL="712788"/>
            <a:r>
              <a:rPr lang="id-ID" dirty="0"/>
              <a:t>Sumatera Utara, </a:t>
            </a:r>
            <a:r>
              <a:rPr lang="id-ID" dirty="0" smtClean="0"/>
              <a:t>masuk </a:t>
            </a:r>
            <a:r>
              <a:rPr lang="id-ID" dirty="0"/>
              <a:t>dalam tiga besar daerah rawan narkotika di Indonesia, dengan tingkat pengguna sebesar 3,06 persen. </a:t>
            </a:r>
            <a:endParaRPr lang="id-ID" dirty="0" smtClean="0"/>
          </a:p>
          <a:p>
            <a:pPr marL="712788"/>
            <a:r>
              <a:rPr lang="id-ID" dirty="0"/>
              <a:t>Kempat, Kepulauan Riau, terdapat 2,94 pengguna narkotika di Kepri.</a:t>
            </a:r>
          </a:p>
        </p:txBody>
      </p:sp>
    </p:spTree>
    <p:extLst>
      <p:ext uri="{BB962C8B-B14F-4D97-AF65-F5344CB8AC3E}">
        <p14:creationId xmlns:p14="http://schemas.microsoft.com/office/powerpoint/2010/main" val="29360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2125</TotalTime>
  <Words>808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Wisp</vt:lpstr>
      <vt:lpstr>Kasus Narkoba di Indonesia (Jateng) dan Ancaman Pidananya</vt:lpstr>
      <vt:lpstr>PowerPoint Presentation</vt:lpstr>
      <vt:lpstr>NYABU, MABUK http://mediajateng.net/2016/11/11/27-persen-pemakai-narkoba-di-jateng-adalah-remaja/6154/</vt:lpstr>
      <vt:lpstr>Kepala Badan Narkotika Nasional Propinsi (BNNP) Jawa Tengah, Brigjen Pol Tri Agus Heru Prasetyo, menyampaikan bahwa sebanyak 27 persen kasus penyalahgunaan narkoba di Jawa Tengah adalah usia remaja.</vt:lpstr>
      <vt:lpstr>PowerPoint Presentation</vt:lpstr>
      <vt:lpstr>Alat Hisab Shabu</vt:lpstr>
      <vt:lpstr>Kabag Humas BNN Sumirat Dwiyanto mengatakan: Sumber: http://nasional.sindonews.com/read/951777/15/peredaran-narkotika-indonesia-tertinggi-di-asean-1421421852</vt:lpstr>
      <vt:lpstr>Sumber: http://news.metrotvnews.com/read/2015/03/09/368451/ini-10-besar-tingkat-pengguna-narkotika-di-indonesia</vt:lpstr>
      <vt:lpstr>Ini 10 Besar Tingkat Pengguna Narkotika di Indonesia  </vt:lpstr>
      <vt:lpstr>Ini 10 Besar Tingkat Pengguna Narkotika di Indonesia  </vt:lpstr>
      <vt:lpstr>BNN: Belanja Narkotika di Indonesia Capai Rp 72 Triliun Per Tahun Sumber: http://bisniskeuangan.kompas.com/read/2016/08/19/130600226/BNN.Belanja.Narkotika.di.Indonesia.Capai.Rp.72.Triliun.Per.Tahun </vt:lpstr>
      <vt:lpstr>Perbuatan yang dilarang dalam narkoba</vt:lpstr>
      <vt:lpstr>Perbuatan yang dilarang dalam narkoba</vt:lpstr>
      <vt:lpstr>Pidana/Hukuman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UMMAGELANG</dc:creator>
  <cp:lastModifiedBy>UMMAGELANG</cp:lastModifiedBy>
  <cp:revision>14</cp:revision>
  <cp:lastPrinted>2017-01-05T02:27:00Z</cp:lastPrinted>
  <dcterms:created xsi:type="dcterms:W3CDTF">2016-11-19T01:35:34Z</dcterms:created>
  <dcterms:modified xsi:type="dcterms:W3CDTF">2017-01-06T08:02:12Z</dcterms:modified>
</cp:coreProperties>
</file>