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031B4-5C09-407D-A974-83E7414C8C79}" type="datetimeFigureOut">
              <a:rPr lang="id-ID" smtClean="0"/>
              <a:t>13/08/2016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12ABA-153B-4528-A1F3-56B372F7CD96}"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6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FC242C-AB4E-4B23-B842-42F48A8B1AF7}" type="slidenum">
              <a:rPr lang="id-ID" smtClean="0"/>
              <a:pPr fontAlgn="base">
                <a:spcBef>
                  <a:spcPct val="0"/>
                </a:spcBef>
                <a:spcAft>
                  <a:spcPct val="0"/>
                </a:spcAft>
                <a:defRPr/>
              </a:pPr>
              <a:t>10</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7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99B95A-7243-4B29-88BC-B4B5DA772C93}" type="slidenum">
              <a:rPr lang="id-ID" smtClean="0"/>
              <a:pPr fontAlgn="base">
                <a:spcBef>
                  <a:spcPct val="0"/>
                </a:spcBef>
                <a:spcAft>
                  <a:spcPct val="0"/>
                </a:spcAft>
                <a:defRPr/>
              </a:pPr>
              <a:t>11</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4739B8-E2B4-41B4-845A-6FD35E23D2CD}" type="slidenum">
              <a:rPr lang="en-US" smtClean="0"/>
              <a:pPr fontAlgn="base">
                <a:spcBef>
                  <a:spcPct val="0"/>
                </a:spcBef>
                <a:spcAft>
                  <a:spcPct val="0"/>
                </a:spcAft>
                <a:defRPr/>
              </a:pPr>
              <a:t>19</a:t>
            </a:fld>
            <a:endParaRPr lang="en-US" smtClean="0"/>
          </a:p>
        </p:txBody>
      </p:sp>
      <p:sp>
        <p:nvSpPr>
          <p:cNvPr id="228355"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228356" name="Rectangle 3"/>
          <p:cNvSpPr>
            <a:spLocks noGrp="1" noChangeArrowheads="1"/>
          </p:cNvSpPr>
          <p:nvPr>
            <p:ph type="body" idx="1"/>
          </p:nvPr>
        </p:nvSpPr>
        <p:spPr bwMode="auto">
          <a:xfrm>
            <a:off x="914400" y="4344988"/>
            <a:ext cx="5029200" cy="4113212"/>
          </a:xfrm>
          <a:noFill/>
        </p:spPr>
        <p:txBody>
          <a:bodyPr wrap="square" lIns="96682" tIns="48342" rIns="96682" bIns="48342"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13/08/2016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13/08/2016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13/08/2016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smtClean="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6A6DD2A9-F3C5-484E-A7A3-74A7565D1724}" type="slidenum">
              <a:rPr lang="en-US"/>
              <a:pPr>
                <a:defRPr/>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BAC9BC0-DEF5-4B22-AF7A-86F455A0FE49}" type="datetimeFigureOut">
              <a:rPr lang="id-ID" smtClean="0"/>
              <a:t>13/08/2016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C9BC0-DEF5-4B22-AF7A-86F455A0FE49}" type="datetimeFigureOut">
              <a:rPr lang="id-ID" smtClean="0"/>
              <a:t>13/08/2016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BAC9BC0-DEF5-4B22-AF7A-86F455A0FE49}" type="datetimeFigureOut">
              <a:rPr lang="id-ID" smtClean="0"/>
              <a:t>13/08/2016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BAC9BC0-DEF5-4B22-AF7A-86F455A0FE49}" type="datetimeFigureOut">
              <a:rPr lang="id-ID" smtClean="0"/>
              <a:t>13/08/2016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BAC9BC0-DEF5-4B22-AF7A-86F455A0FE49}" type="datetimeFigureOut">
              <a:rPr lang="id-ID" smtClean="0"/>
              <a:t>13/08/2016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C9BC0-DEF5-4B22-AF7A-86F455A0FE49}" type="datetimeFigureOut">
              <a:rPr lang="id-ID" smtClean="0"/>
              <a:t>13/08/2016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BC0-DEF5-4B22-AF7A-86F455A0FE49}" type="datetimeFigureOut">
              <a:rPr lang="id-ID" smtClean="0"/>
              <a:t>13/08/2016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AC9BC0-DEF5-4B22-AF7A-86F455A0FE49}" type="datetimeFigureOut">
              <a:rPr lang="id-ID" smtClean="0"/>
              <a:t>13/08/2016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86439F-6F37-461C-9744-47C37DE86C7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C9BC0-DEF5-4B22-AF7A-86F455A0FE49}" type="datetimeFigureOut">
              <a:rPr lang="id-ID" smtClean="0"/>
              <a:t>13/08/2016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6439F-6F37-461C-9744-47C37DE86C7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857232"/>
            <a:ext cx="7772400" cy="1957400"/>
          </a:xfrm>
        </p:spPr>
        <p:style>
          <a:lnRef idx="3">
            <a:schemeClr val="lt1"/>
          </a:lnRef>
          <a:fillRef idx="1">
            <a:schemeClr val="accent3"/>
          </a:fillRef>
          <a:effectRef idx="1">
            <a:schemeClr val="accent3"/>
          </a:effectRef>
          <a:fontRef idx="minor">
            <a:schemeClr val="lt1"/>
          </a:fontRef>
        </p:style>
        <p:txBody>
          <a:bodyPr>
            <a:normAutofit/>
          </a:bodyPr>
          <a:lstStyle/>
          <a:p>
            <a:r>
              <a:rPr lang="id-ID"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NARKOBA DAN BAHAYA</a:t>
            </a:r>
            <a:endParaRPr lang="id-ID" sz="5400" dirty="0"/>
          </a:p>
        </p:txBody>
      </p:sp>
      <p:sp>
        <p:nvSpPr>
          <p:cNvPr id="3" name="Subtitle 2"/>
          <p:cNvSpPr>
            <a:spLocks noGrp="1"/>
          </p:cNvSpPr>
          <p:nvPr>
            <p:ph type="subTitle" idx="1"/>
          </p:nvPr>
        </p:nvSpPr>
        <p:spPr>
          <a:xfrm>
            <a:off x="571472" y="3214686"/>
            <a:ext cx="7786742" cy="2571768"/>
          </a:xfrm>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OLEH</a:t>
            </a: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BASRI, SH., M.HUM</a:t>
            </a: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 SAMPAIKAN PADA PENYULUHAN HUKUM</a:t>
            </a:r>
          </a:p>
          <a:p>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DESA KAPUNDAN, </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KECAMATAN PAKIS. KAB. MAGELANG</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a:t>
            </a:r>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a:t>
            </a:r>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MEI </a:t>
            </a:r>
            <a:r>
              <a:rPr lang="id-ID"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857250"/>
            <a:ext cx="8229600" cy="4429125"/>
          </a:xfrm>
        </p:spPr>
        <p:txBody>
          <a:bodyPr>
            <a:normAutofit fontScale="92500" lnSpcReduction="20000"/>
          </a:bodyPr>
          <a:lstStyle/>
          <a:p>
            <a:pPr marL="514350" indent="-514350" eaLnBrk="1" fontAlgn="auto" hangingPunct="1">
              <a:spcAft>
                <a:spcPts val="0"/>
              </a:spcAft>
              <a:buClr>
                <a:schemeClr val="tx1">
                  <a:shade val="95000"/>
                </a:schemeClr>
              </a:buClr>
              <a:buFont typeface="+mj-lt"/>
              <a:buAutoNum type="arabicPeriod" startAt="3"/>
              <a:defRPr/>
            </a:pPr>
            <a:r>
              <a:rPr lang="id-ID" b="1" i="1" dirty="0" smtClean="0">
                <a:solidFill>
                  <a:srgbClr val="FF0000"/>
                </a:solidFill>
              </a:rPr>
              <a:t>Toleran</a:t>
            </a:r>
          </a:p>
          <a:p>
            <a:pPr marL="514350" indent="-514350" algn="just" eaLnBrk="1" fontAlgn="auto" hangingPunct="1">
              <a:spcAft>
                <a:spcPts val="0"/>
              </a:spcAft>
              <a:buClr>
                <a:schemeClr val="tx1">
                  <a:shade val="95000"/>
                </a:schemeClr>
              </a:buClr>
              <a:buFont typeface="Wingdings 2"/>
              <a:buNone/>
              <a:defRPr/>
            </a:pPr>
            <a:r>
              <a:rPr lang="id-ID" dirty="0" smtClean="0"/>
              <a:t>	Adalah </a:t>
            </a:r>
            <a:r>
              <a:rPr lang="id-ID" dirty="0" smtClean="0">
                <a:solidFill>
                  <a:srgbClr val="00B050"/>
                </a:solidFill>
              </a:rPr>
              <a:t>sifat narkoba yang membuat tubuh pemakainya semakin lama semakin menyatu dengan narkoba dan menyesuaikan diri dengan narkoba itu sehingga menuntut dosis pemakaian yang semakin tinggi.</a:t>
            </a:r>
            <a:r>
              <a:rPr lang="id-ID" dirty="0" smtClean="0"/>
              <a:t> Bila lama kelamaan kenaikkan dosis itu telah melebihi kemampuan toleransi tubuh, maka terjadilah efek sakit yang luar biasa dan mematikan. Kondisi seperti itu disebut </a:t>
            </a:r>
            <a:r>
              <a:rPr lang="id-ID" i="1" dirty="0" smtClean="0"/>
              <a:t>overdosis</a:t>
            </a:r>
            <a:r>
              <a:rPr lang="id-ID" dirty="0" smtClean="0"/>
              <a:t>. Tanda-tanda OD pada setiap jenis narkoba berbeda-beda.</a:t>
            </a:r>
          </a:p>
          <a:p>
            <a:pPr marL="514350" indent="-514350" algn="just" eaLnBrk="1" fontAlgn="auto" hangingPunct="1">
              <a:spcAft>
                <a:spcPts val="0"/>
              </a:spcAft>
              <a:buClr>
                <a:schemeClr val="tx1">
                  <a:shade val="95000"/>
                </a:schemeClr>
              </a:buClr>
              <a:buFont typeface="Wingdings 2"/>
              <a:buNone/>
              <a:defRPr/>
            </a:pPr>
            <a:endParaRPr lang="id-ID" dirty="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500063"/>
            <a:ext cx="8643937" cy="5824537"/>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marL="548640" indent="-411480" algn="just" eaLnBrk="1" fontAlgn="auto" hangingPunct="1">
              <a:spcAft>
                <a:spcPts val="0"/>
              </a:spcAft>
              <a:buClr>
                <a:schemeClr val="tx1">
                  <a:shade val="95000"/>
                </a:schemeClr>
              </a:buClr>
              <a:buFont typeface="Wingdings 2"/>
              <a:buNone/>
              <a:defRPr/>
            </a:pPr>
            <a:r>
              <a:rPr lang="id-ID" dirty="0" smtClean="0"/>
              <a:t>	</a:t>
            </a:r>
            <a:r>
              <a:rPr lang="id-ID" b="1" dirty="0" smtClean="0">
                <a:solidFill>
                  <a:srgbClr val="92D050"/>
                </a:solidFill>
              </a:rPr>
              <a:t>Tiga sifat jahat yang khas (habitual, adiktif dan toleran) hanya ada pada narkoba. Ada 3 sifat jahat yang khas ini membuat pemakai narkoba mengalami perubahan sifat dan sikap menjadi :</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Tergila-gila pada narkoba. Lebih mencintai narkoba daripada diri sendiri, orang tua, atau saudara-saudaranya.</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Tidak dapat melepaskan diri dari narkoba, sebab kalau lepas, penderitaan yang luar biasa (sakaw) akan datang.</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Dosisnya akan terus bertambah tinggi sampai suatu saat maut menjemput di puncak overdosis.</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Mengalami perubahan sikap dan sifat menjadi ekslusif, egois, sombong, asosial, jahat (psikosis).</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Mengalami kerusakan organ tubuh (hati, paru, ginjal, otak dan lain-lain).</a:t>
            </a:r>
          </a:p>
          <a:p>
            <a:pPr marL="514350" indent="-514350" algn="just" eaLnBrk="1" fontAlgn="auto" hangingPunct="1">
              <a:spcAft>
                <a:spcPts val="0"/>
              </a:spcAft>
              <a:buClr>
                <a:schemeClr val="tx1">
                  <a:shade val="95000"/>
                </a:schemeClr>
              </a:buClr>
              <a:buFont typeface="Wingdings 2"/>
              <a:buAutoNum type="arabicPeriod"/>
              <a:defRPr/>
            </a:pPr>
            <a:r>
              <a:rPr lang="id-ID" b="1" dirty="0" smtClean="0">
                <a:solidFill>
                  <a:srgbClr val="FFC000"/>
                </a:solidFill>
              </a:rPr>
              <a:t>Terjangkit penyakit maut (HIV/AIDS, sifilis dan lain-lain).</a:t>
            </a:r>
            <a:endParaRPr lang="id-ID" b="1" dirty="0">
              <a:solidFill>
                <a:srgbClr val="FFC000"/>
              </a:solidFill>
            </a:endParaRPr>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4800" y="-152400"/>
            <a:ext cx="8839200" cy="990600"/>
          </a:xfrm>
        </p:spPr>
        <p:txBody>
          <a:bodyPr/>
          <a:lstStyle/>
          <a:p>
            <a:pPr eaLnBrk="1" fontAlgn="auto" hangingPunct="1">
              <a:spcAft>
                <a:spcPts val="0"/>
              </a:spcAft>
              <a:defRPr/>
            </a:pPr>
            <a:r>
              <a:rPr lang="id-ID" dirty="0" smtClean="0">
                <a:solidFill>
                  <a:schemeClr val="tx2">
                    <a:satMod val="200000"/>
                  </a:schemeClr>
                </a:solidFill>
              </a:rPr>
              <a:t>Tingkat Penyalahgunaan Narkoba</a:t>
            </a:r>
          </a:p>
        </p:txBody>
      </p:sp>
      <p:sp>
        <p:nvSpPr>
          <p:cNvPr id="3" name="Content Placeholder 2"/>
          <p:cNvSpPr>
            <a:spLocks noGrp="1"/>
          </p:cNvSpPr>
          <p:nvPr>
            <p:ph idx="1"/>
          </p:nvPr>
        </p:nvSpPr>
        <p:spPr>
          <a:xfrm>
            <a:off x="0" y="914400"/>
            <a:ext cx="9144000" cy="5791200"/>
          </a:xfrm>
        </p:spPr>
        <p:txBody>
          <a:bodyPr>
            <a:normAutofit fontScale="92500" lnSpcReduction="20000"/>
          </a:bodyPr>
          <a:lstStyle/>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Abstinence,</a:t>
            </a:r>
            <a:r>
              <a:rPr lang="id-ID" sz="3500" dirty="0" smtClean="0"/>
              <a:t> yaitu periode, dimana seseorang tidak menggunakan narkoba sama sekali.</a:t>
            </a:r>
          </a:p>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Social Use</a:t>
            </a:r>
            <a:r>
              <a:rPr lang="id-ID" sz="3500" dirty="0" smtClean="0"/>
              <a:t>, periode dimana seseorang sudah mulai mencoba narkoba untuk tujuan rekreasional namun tidak berdampak pada kehidupan sosial, financial dan juga medis si pengguna. Artinya si pengguna ini masih bisa mengendalikan kadar penggunaan narkoba tsb.</a:t>
            </a:r>
          </a:p>
          <a:p>
            <a:pPr marL="550926" indent="-514350" eaLnBrk="1" fontAlgn="auto" hangingPunct="1">
              <a:spcAft>
                <a:spcPts val="0"/>
              </a:spcAft>
              <a:buClr>
                <a:srgbClr val="FFFF00"/>
              </a:buClr>
              <a:buFont typeface="+mj-lt"/>
              <a:buAutoNum type="arabicPeriod"/>
              <a:defRPr/>
            </a:pPr>
            <a:r>
              <a:rPr lang="id-ID" sz="3500" dirty="0" smtClean="0">
                <a:solidFill>
                  <a:schemeClr val="accent2">
                    <a:lumMod val="75000"/>
                  </a:schemeClr>
                </a:solidFill>
              </a:rPr>
              <a:t>Early Problem Use</a:t>
            </a:r>
            <a:r>
              <a:rPr lang="id-ID" sz="3500" dirty="0" smtClean="0"/>
              <a:t>, artinya periode dimana individu sudah menyalahgunakan zat adiktif dan perilaku penyalahgunaan sudah menimbulkan efek dalam kehidupan sosial si penyalahguna seperti malas sekolah, bergaul hanya orang tertentu.</a:t>
            </a:r>
          </a:p>
          <a:p>
            <a:pPr marL="420624" indent="-384048" eaLnBrk="1" fontAlgn="auto" hangingPunct="1">
              <a:spcAft>
                <a:spcPts val="0"/>
              </a:spcAft>
              <a:buFont typeface="Wingdings" pitchFamily="2" charset="2"/>
              <a:buChar char="v"/>
              <a:defRPr/>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550926" indent="-514350" eaLnBrk="1" fontAlgn="auto" hangingPunct="1">
              <a:spcAft>
                <a:spcPts val="0"/>
              </a:spcAft>
              <a:buClr>
                <a:srgbClr val="FFFF00"/>
              </a:buClr>
              <a:buFont typeface="+mj-lt"/>
              <a:buAutoNum type="arabicPeriod" startAt="4"/>
              <a:defRPr/>
            </a:pPr>
            <a:r>
              <a:rPr lang="id-ID" i="1" dirty="0" smtClean="0">
                <a:solidFill>
                  <a:schemeClr val="accent2">
                    <a:lumMod val="75000"/>
                  </a:schemeClr>
                </a:solidFill>
              </a:rPr>
              <a:t>Early Addiction</a:t>
            </a:r>
            <a:r>
              <a:rPr lang="id-ID" dirty="0" smtClean="0">
                <a:solidFill>
                  <a:schemeClr val="accent2">
                    <a:lumMod val="50000"/>
                  </a:schemeClr>
                </a:solidFill>
              </a:rPr>
              <a:t> </a:t>
            </a:r>
            <a:r>
              <a:rPr lang="id-ID" dirty="0" smtClean="0"/>
              <a:t>adalah kondisi si pecandu yang sudah menunjukan perilaku ketergantungan baik fisik maupun psikologis, &amp; perilaku ini menggangu kehidupan sosial yg bersangkutan. Si pecandu sangat sulit untuk menyesuaikan dengan pola kehidupan normal, &amp; cenderung melakukan hal-hal yg melanggar nilai &amp; norma yg berlaku. </a:t>
            </a:r>
          </a:p>
          <a:p>
            <a:pPr marL="550926" indent="-514350" eaLnBrk="1" fontAlgn="auto" hangingPunct="1">
              <a:spcAft>
                <a:spcPts val="0"/>
              </a:spcAft>
              <a:buClr>
                <a:srgbClr val="FFFF00"/>
              </a:buClr>
              <a:buFont typeface="+mj-lt"/>
              <a:buAutoNum type="arabicPeriod" startAt="4"/>
              <a:defRPr/>
            </a:pPr>
            <a:r>
              <a:rPr lang="id-ID" i="1" dirty="0" smtClean="0">
                <a:solidFill>
                  <a:schemeClr val="accent2">
                    <a:lumMod val="75000"/>
                  </a:schemeClr>
                </a:solidFill>
              </a:rPr>
              <a:t>Severe Addiction </a:t>
            </a:r>
            <a:r>
              <a:rPr lang="id-ID" dirty="0" smtClean="0"/>
              <a:t>adalah periode seseorang yg hanya hidup untuk mempertahankan kecanduaannya &amp; sudah mengabaikan kehidupan sosial &amp; diri sendiri. Pada titik ini, si pecandu sudah berani melakukan tindakan kriminal demi memenuhi kebutuhan konsumsi narkoba</a:t>
            </a:r>
          </a:p>
          <a:p>
            <a:pPr marL="420624" indent="-384048" eaLnBrk="1" fontAlgn="auto" hangingPunct="1">
              <a:spcAft>
                <a:spcPts val="0"/>
              </a:spcAft>
              <a:buFont typeface="Wingdings 2"/>
              <a:buChar char=""/>
              <a:defRPr/>
            </a:pP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863"/>
            <a:ext cx="9144000" cy="7818437"/>
          </a:xfrm>
          <a:prstGeom prst="rect">
            <a:avLst/>
          </a:prstGeom>
        </p:spPr>
        <p:txBody>
          <a:bodyPr>
            <a:spAutoFit/>
          </a:bodyPr>
          <a:lstStyle/>
          <a:p>
            <a:pPr marL="411480" algn="ctr" fontAlgn="auto">
              <a:spcBef>
                <a:spcPts val="0"/>
              </a:spcBef>
              <a:spcAft>
                <a:spcPts val="0"/>
              </a:spcAft>
              <a:defRPr/>
            </a:pPr>
            <a:r>
              <a:rPr lang="id-ID" sz="2800" b="1" dirty="0">
                <a:solidFill>
                  <a:srgbClr val="FF0000"/>
                </a:solidFill>
                <a:latin typeface="+mn-lt"/>
                <a:cs typeface="+mn-cs"/>
              </a:rPr>
              <a:t>REHABILITASI</a:t>
            </a:r>
          </a:p>
          <a:p>
            <a:pPr marL="411480" algn="ctr" fontAlgn="auto">
              <a:spcBef>
                <a:spcPts val="0"/>
              </a:spcBef>
              <a:spcAft>
                <a:spcPts val="0"/>
              </a:spcAft>
              <a:defRPr/>
            </a:pPr>
            <a:r>
              <a:rPr lang="id-ID" sz="2800" b="1" dirty="0">
                <a:latin typeface="+mn-lt"/>
                <a:cs typeface="+mn-cs"/>
              </a:rPr>
              <a:t>Pasal 54</a:t>
            </a:r>
          </a:p>
          <a:p>
            <a:pPr marL="411480" algn="ctr" fontAlgn="auto">
              <a:spcBef>
                <a:spcPts val="0"/>
              </a:spcBef>
              <a:spcAft>
                <a:spcPts val="0"/>
              </a:spcAft>
              <a:defRPr/>
            </a:pPr>
            <a:r>
              <a:rPr lang="id-ID" sz="2400" b="1" dirty="0">
                <a:latin typeface="+mn-lt"/>
                <a:cs typeface="+mn-cs"/>
              </a:rPr>
              <a:t>Pecandu Narkotika dan korban penyalahgunaan Narkotika wajib menjalani rehabilitasi medis dan rehabilitasi sosial.</a:t>
            </a:r>
          </a:p>
          <a:p>
            <a:pPr marL="411480" fontAlgn="auto">
              <a:spcBef>
                <a:spcPts val="0"/>
              </a:spcBef>
              <a:spcAft>
                <a:spcPts val="0"/>
              </a:spcAft>
              <a:defRPr/>
            </a:pPr>
            <a:endParaRPr lang="id-ID" sz="2400" b="1" dirty="0">
              <a:latin typeface="+mn-lt"/>
              <a:cs typeface="+mn-cs"/>
            </a:endParaRPr>
          </a:p>
          <a:p>
            <a:pPr marL="411480" algn="ctr" fontAlgn="auto">
              <a:spcBef>
                <a:spcPts val="0"/>
              </a:spcBef>
              <a:spcAft>
                <a:spcPts val="0"/>
              </a:spcAft>
              <a:defRPr/>
            </a:pPr>
            <a:r>
              <a:rPr lang="en-US" sz="2800" b="1" dirty="0">
                <a:solidFill>
                  <a:srgbClr val="FF0000"/>
                </a:solidFill>
                <a:latin typeface="+mn-lt"/>
                <a:cs typeface="+mn-cs"/>
              </a:rPr>
              <a:t>KETENTUAN WAJIB LAPOR</a:t>
            </a:r>
          </a:p>
          <a:p>
            <a:pPr marL="411480" algn="ctr" fontAlgn="auto">
              <a:spcBef>
                <a:spcPts val="0"/>
              </a:spcBef>
              <a:spcAft>
                <a:spcPts val="0"/>
              </a:spcAft>
              <a:defRPr/>
            </a:pPr>
            <a:r>
              <a:rPr lang="en-US" sz="2800" b="1" dirty="0" err="1">
                <a:solidFill>
                  <a:srgbClr val="FF0000"/>
                </a:solidFill>
                <a:latin typeface="+mn-lt"/>
                <a:cs typeface="+mn-cs"/>
              </a:rPr>
              <a:t>Pasal</a:t>
            </a:r>
            <a:r>
              <a:rPr lang="en-US" sz="2800" b="1" dirty="0">
                <a:solidFill>
                  <a:srgbClr val="FF0000"/>
                </a:solidFill>
                <a:latin typeface="+mn-lt"/>
                <a:cs typeface="+mn-cs"/>
              </a:rPr>
              <a:t> 55</a:t>
            </a:r>
          </a:p>
          <a:p>
            <a:pPr marL="411480" algn="ctr" fontAlgn="auto">
              <a:spcBef>
                <a:spcPts val="0"/>
              </a:spcBef>
              <a:spcAft>
                <a:spcPts val="0"/>
              </a:spcAft>
              <a:defRPr/>
            </a:pPr>
            <a:endParaRPr lang="en-US" dirty="0">
              <a:solidFill>
                <a:srgbClr val="FF0000"/>
              </a:solidFill>
              <a:latin typeface="+mn-lt"/>
              <a:cs typeface="+mn-cs"/>
            </a:endParaRPr>
          </a:p>
          <a:p>
            <a:pPr marL="582930" indent="-514350" algn="ctr" fontAlgn="auto">
              <a:spcBef>
                <a:spcPts val="0"/>
              </a:spcBef>
              <a:spcAft>
                <a:spcPts val="0"/>
              </a:spcAft>
              <a:buFont typeface="Wingdings"/>
              <a:buAutoNum type="arabicParenBoth"/>
              <a:defRPr/>
            </a:pPr>
            <a:r>
              <a:rPr lang="en-US" sz="2000" dirty="0" err="1">
                <a:solidFill>
                  <a:srgbClr val="FF0000"/>
                </a:solidFill>
                <a:latin typeface="+mn-lt"/>
                <a:cs typeface="+mn-cs"/>
              </a:rPr>
              <a:t>Orang</a:t>
            </a:r>
            <a:r>
              <a:rPr lang="en-US" sz="2000" dirty="0">
                <a:solidFill>
                  <a:srgbClr val="FF0000"/>
                </a:solidFill>
                <a:latin typeface="+mn-lt"/>
                <a:cs typeface="+mn-cs"/>
              </a:rPr>
              <a:t> </a:t>
            </a:r>
            <a:r>
              <a:rPr lang="en-US" sz="2000" dirty="0" err="1">
                <a:solidFill>
                  <a:srgbClr val="FF0000"/>
                </a:solidFill>
                <a:latin typeface="+mn-lt"/>
                <a:cs typeface="+mn-cs"/>
              </a:rPr>
              <a:t>tua</a:t>
            </a:r>
            <a:r>
              <a:rPr lang="en-US" sz="2000" dirty="0">
                <a:solidFill>
                  <a:srgbClr val="FF0000"/>
                </a:solidFill>
                <a:latin typeface="+mn-lt"/>
                <a:cs typeface="+mn-cs"/>
              </a:rPr>
              <a:t> </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wali</a:t>
            </a:r>
            <a:r>
              <a:rPr lang="en-US" sz="2000" dirty="0">
                <a:solidFill>
                  <a:srgbClr val="FF0000"/>
                </a:solidFill>
                <a:latin typeface="+mn-lt"/>
                <a:cs typeface="+mn-cs"/>
              </a:rPr>
              <a:t> </a:t>
            </a:r>
            <a:r>
              <a:rPr lang="en-US" sz="2000" dirty="0" err="1">
                <a:solidFill>
                  <a:srgbClr val="FF0000"/>
                </a:solidFill>
                <a:latin typeface="+mn-lt"/>
                <a:cs typeface="+mn-cs"/>
              </a:rPr>
              <a:t>dari</a:t>
            </a:r>
            <a:r>
              <a:rPr lang="en-US" sz="2000" dirty="0">
                <a:solidFill>
                  <a:srgbClr val="FF0000"/>
                </a:solidFill>
                <a:latin typeface="+mn-lt"/>
                <a:cs typeface="+mn-cs"/>
              </a:rPr>
              <a:t> </a:t>
            </a:r>
            <a:r>
              <a:rPr lang="en-US" sz="2000" dirty="0" err="1">
                <a:solidFill>
                  <a:srgbClr val="FF0000"/>
                </a:solidFill>
                <a:latin typeface="+mn-lt"/>
                <a:cs typeface="+mn-cs"/>
              </a:rPr>
              <a:t>Pecandu</a:t>
            </a:r>
            <a:r>
              <a:rPr lang="en-US" sz="2000" dirty="0">
                <a:solidFill>
                  <a:srgbClr val="FF0000"/>
                </a:solidFill>
                <a:latin typeface="+mn-lt"/>
                <a:cs typeface="+mn-cs"/>
              </a:rPr>
              <a:t> </a:t>
            </a:r>
            <a:r>
              <a:rPr lang="en-US" sz="2000" dirty="0" err="1">
                <a:solidFill>
                  <a:srgbClr val="FF0000"/>
                </a:solidFill>
                <a:latin typeface="+mn-lt"/>
                <a:cs typeface="+mn-cs"/>
              </a:rPr>
              <a:t>Narkotika</a:t>
            </a:r>
            <a:r>
              <a:rPr lang="en-US" sz="2000" dirty="0">
                <a:solidFill>
                  <a:srgbClr val="FF0000"/>
                </a:solidFill>
                <a:latin typeface="+mn-lt"/>
                <a:cs typeface="+mn-cs"/>
              </a:rPr>
              <a:t> yang </a:t>
            </a:r>
            <a:r>
              <a:rPr lang="en-US" sz="2000" dirty="0" err="1">
                <a:solidFill>
                  <a:srgbClr val="FF0000"/>
                </a:solidFill>
                <a:latin typeface="+mn-lt"/>
                <a:cs typeface="+mn-cs"/>
              </a:rPr>
              <a:t>belum</a:t>
            </a:r>
            <a:r>
              <a:rPr lang="en-US" sz="2000" dirty="0">
                <a:solidFill>
                  <a:srgbClr val="FF0000"/>
                </a:solidFill>
                <a:latin typeface="+mn-lt"/>
                <a:cs typeface="+mn-cs"/>
              </a:rPr>
              <a:t> </a:t>
            </a:r>
            <a:r>
              <a:rPr lang="en-US" sz="2000" dirty="0" err="1">
                <a:solidFill>
                  <a:srgbClr val="FF0000"/>
                </a:solidFill>
                <a:latin typeface="+mn-lt"/>
                <a:cs typeface="+mn-cs"/>
              </a:rPr>
              <a:t>cukup</a:t>
            </a:r>
            <a:r>
              <a:rPr lang="en-US" sz="2000" dirty="0">
                <a:solidFill>
                  <a:srgbClr val="FF0000"/>
                </a:solidFill>
                <a:latin typeface="+mn-lt"/>
                <a:cs typeface="+mn-cs"/>
              </a:rPr>
              <a:t> </a:t>
            </a:r>
            <a:r>
              <a:rPr lang="en-US" sz="2000" dirty="0" err="1">
                <a:solidFill>
                  <a:srgbClr val="FF0000"/>
                </a:solidFill>
                <a:latin typeface="+mn-lt"/>
                <a:cs typeface="+mn-cs"/>
              </a:rPr>
              <a:t>umur</a:t>
            </a:r>
            <a:r>
              <a:rPr lang="en-US" sz="2000" dirty="0">
                <a:solidFill>
                  <a:srgbClr val="FF0000"/>
                </a:solidFill>
                <a:latin typeface="+mn-lt"/>
                <a:cs typeface="+mn-cs"/>
              </a:rPr>
              <a:t> </a:t>
            </a:r>
            <a:r>
              <a:rPr lang="en-US" sz="2000" dirty="0" err="1">
                <a:solidFill>
                  <a:srgbClr val="FF0000"/>
                </a:solidFill>
                <a:latin typeface="+mn-lt"/>
                <a:cs typeface="+mn-cs"/>
              </a:rPr>
              <a:t>wajib</a:t>
            </a:r>
            <a:r>
              <a:rPr lang="en-US" sz="2000" dirty="0">
                <a:solidFill>
                  <a:srgbClr val="FF0000"/>
                </a:solidFill>
                <a:latin typeface="+mn-lt"/>
                <a:cs typeface="+mn-cs"/>
              </a:rPr>
              <a:t> </a:t>
            </a:r>
            <a:r>
              <a:rPr lang="en-US" sz="2000" dirty="0" err="1">
                <a:solidFill>
                  <a:srgbClr val="FF0000"/>
                </a:solidFill>
                <a:latin typeface="+mn-lt"/>
                <a:cs typeface="+mn-cs"/>
              </a:rPr>
              <a:t>melaporkan</a:t>
            </a:r>
            <a:r>
              <a:rPr lang="en-US" sz="2000" dirty="0">
                <a:solidFill>
                  <a:srgbClr val="FF0000"/>
                </a:solidFill>
                <a:latin typeface="+mn-lt"/>
                <a:cs typeface="+mn-cs"/>
              </a:rPr>
              <a:t> </a:t>
            </a:r>
            <a:r>
              <a:rPr lang="en-US" sz="2000" dirty="0" err="1">
                <a:solidFill>
                  <a:srgbClr val="FF0000"/>
                </a:solidFill>
                <a:latin typeface="+mn-lt"/>
                <a:cs typeface="+mn-cs"/>
              </a:rPr>
              <a:t>kepada</a:t>
            </a:r>
            <a:r>
              <a:rPr lang="en-US" sz="2000" dirty="0">
                <a:solidFill>
                  <a:srgbClr val="FF0000"/>
                </a:solidFill>
                <a:latin typeface="+mn-lt"/>
                <a:cs typeface="+mn-cs"/>
              </a:rPr>
              <a:t> </a:t>
            </a:r>
            <a:r>
              <a:rPr lang="en-US" sz="2000" dirty="0" err="1">
                <a:solidFill>
                  <a:srgbClr val="FF0000"/>
                </a:solidFill>
                <a:latin typeface="+mn-lt"/>
                <a:cs typeface="+mn-cs"/>
              </a:rPr>
              <a:t>pusat</a:t>
            </a:r>
            <a:r>
              <a:rPr lang="en-US" sz="2000" dirty="0">
                <a:solidFill>
                  <a:srgbClr val="FF0000"/>
                </a:solidFill>
                <a:latin typeface="+mn-lt"/>
                <a:cs typeface="+mn-cs"/>
              </a:rPr>
              <a:t> </a:t>
            </a:r>
            <a:r>
              <a:rPr lang="en-US" sz="2000" dirty="0" err="1">
                <a:solidFill>
                  <a:srgbClr val="FF0000"/>
                </a:solidFill>
                <a:latin typeface="+mn-lt"/>
                <a:cs typeface="+mn-cs"/>
              </a:rPr>
              <a:t>kesehatan</a:t>
            </a:r>
            <a:r>
              <a:rPr lang="en-US" sz="2000" dirty="0">
                <a:solidFill>
                  <a:srgbClr val="FF0000"/>
                </a:solidFill>
                <a:latin typeface="+mn-lt"/>
                <a:cs typeface="+mn-cs"/>
              </a:rPr>
              <a:t> </a:t>
            </a:r>
            <a:r>
              <a:rPr lang="en-US" sz="2000" dirty="0" err="1">
                <a:solidFill>
                  <a:srgbClr val="FF0000"/>
                </a:solidFill>
                <a:latin typeface="+mn-lt"/>
                <a:cs typeface="+mn-cs"/>
              </a:rPr>
              <a:t>masyarakat</a:t>
            </a:r>
            <a:r>
              <a:rPr lang="en-US" sz="2000" dirty="0">
                <a:solidFill>
                  <a:srgbClr val="FF0000"/>
                </a:solidFill>
                <a:latin typeface="+mn-lt"/>
                <a:cs typeface="+mn-cs"/>
              </a:rPr>
              <a:t>, </a:t>
            </a:r>
            <a:r>
              <a:rPr lang="en-US" sz="2000" dirty="0" err="1">
                <a:solidFill>
                  <a:srgbClr val="FF0000"/>
                </a:solidFill>
                <a:latin typeface="+mn-lt"/>
                <a:cs typeface="+mn-cs"/>
              </a:rPr>
              <a:t>rumah</a:t>
            </a:r>
            <a:r>
              <a:rPr lang="en-US" sz="2000" dirty="0">
                <a:solidFill>
                  <a:srgbClr val="FF0000"/>
                </a:solidFill>
                <a:latin typeface="+mn-lt"/>
                <a:cs typeface="+mn-cs"/>
              </a:rPr>
              <a:t> </a:t>
            </a:r>
            <a:r>
              <a:rPr lang="en-US" sz="2000" dirty="0" err="1">
                <a:solidFill>
                  <a:srgbClr val="FF0000"/>
                </a:solidFill>
                <a:latin typeface="+mn-lt"/>
                <a:cs typeface="+mn-cs"/>
              </a:rPr>
              <a:t>sakit</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lembaga</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medis</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sosial</a:t>
            </a:r>
            <a:r>
              <a:rPr lang="en-US" sz="2000" dirty="0">
                <a:solidFill>
                  <a:srgbClr val="FF0000"/>
                </a:solidFill>
                <a:latin typeface="+mn-lt"/>
                <a:cs typeface="+mn-cs"/>
              </a:rPr>
              <a:t> yang </a:t>
            </a:r>
            <a:r>
              <a:rPr lang="en-US" sz="2000" dirty="0" err="1">
                <a:solidFill>
                  <a:srgbClr val="FF0000"/>
                </a:solidFill>
                <a:latin typeface="+mn-lt"/>
                <a:cs typeface="+mn-cs"/>
              </a:rPr>
              <a:t>ditunjuk</a:t>
            </a:r>
            <a:r>
              <a:rPr lang="en-US" sz="2000" dirty="0">
                <a:solidFill>
                  <a:srgbClr val="FF0000"/>
                </a:solidFill>
                <a:latin typeface="+mn-lt"/>
                <a:cs typeface="+mn-cs"/>
              </a:rPr>
              <a:t> </a:t>
            </a:r>
            <a:r>
              <a:rPr lang="en-US" sz="2000" dirty="0" err="1">
                <a:solidFill>
                  <a:srgbClr val="FF0000"/>
                </a:solidFill>
                <a:latin typeface="+mn-lt"/>
                <a:cs typeface="+mn-cs"/>
              </a:rPr>
              <a:t>oleh</a:t>
            </a:r>
            <a:r>
              <a:rPr lang="en-US" sz="2000" dirty="0">
                <a:solidFill>
                  <a:srgbClr val="FF0000"/>
                </a:solidFill>
                <a:latin typeface="+mn-lt"/>
                <a:cs typeface="+mn-cs"/>
              </a:rPr>
              <a:t> </a:t>
            </a:r>
            <a:r>
              <a:rPr lang="en-US" sz="2000" dirty="0" err="1">
                <a:solidFill>
                  <a:srgbClr val="FF0000"/>
                </a:solidFill>
                <a:latin typeface="+mn-lt"/>
                <a:cs typeface="+mn-cs"/>
              </a:rPr>
              <a:t>Pemerintah</a:t>
            </a:r>
            <a:r>
              <a:rPr lang="en-US" sz="2000" dirty="0">
                <a:solidFill>
                  <a:srgbClr val="FF0000"/>
                </a:solidFill>
                <a:latin typeface="+mn-lt"/>
                <a:cs typeface="+mn-cs"/>
              </a:rPr>
              <a:t> </a:t>
            </a:r>
            <a:r>
              <a:rPr lang="en-US" sz="2000" dirty="0" err="1">
                <a:solidFill>
                  <a:srgbClr val="FF0000"/>
                </a:solidFill>
                <a:latin typeface="+mn-lt"/>
                <a:cs typeface="+mn-cs"/>
              </a:rPr>
              <a:t>untuk</a:t>
            </a:r>
            <a:r>
              <a:rPr lang="en-US" sz="2000" dirty="0">
                <a:solidFill>
                  <a:srgbClr val="FF0000"/>
                </a:solidFill>
                <a:latin typeface="+mn-lt"/>
                <a:cs typeface="+mn-cs"/>
              </a:rPr>
              <a:t> </a:t>
            </a:r>
            <a:r>
              <a:rPr lang="en-US" sz="2000" dirty="0" err="1">
                <a:solidFill>
                  <a:srgbClr val="FF0000"/>
                </a:solidFill>
                <a:latin typeface="+mn-lt"/>
                <a:cs typeface="+mn-cs"/>
              </a:rPr>
              <a:t>mendapatkan</a:t>
            </a:r>
            <a:r>
              <a:rPr lang="en-US" sz="2000" dirty="0">
                <a:solidFill>
                  <a:srgbClr val="FF0000"/>
                </a:solidFill>
                <a:latin typeface="+mn-lt"/>
                <a:cs typeface="+mn-cs"/>
              </a:rPr>
              <a:t> </a:t>
            </a:r>
            <a:r>
              <a:rPr lang="en-US" sz="2000" dirty="0" err="1">
                <a:solidFill>
                  <a:srgbClr val="FF0000"/>
                </a:solidFill>
                <a:latin typeface="+mn-lt"/>
                <a:cs typeface="+mn-cs"/>
              </a:rPr>
              <a:t>pengobatan</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a:t>
            </a:r>
            <a:r>
              <a:rPr lang="en-US" sz="2000" dirty="0" err="1">
                <a:solidFill>
                  <a:srgbClr val="FF0000"/>
                </a:solidFill>
                <a:latin typeface="+mn-lt"/>
                <a:cs typeface="+mn-cs"/>
              </a:rPr>
              <a:t>atau</a:t>
            </a:r>
            <a:r>
              <a:rPr lang="en-US" sz="2000" dirty="0">
                <a:solidFill>
                  <a:srgbClr val="FF0000"/>
                </a:solidFill>
                <a:latin typeface="+mn-lt"/>
                <a:cs typeface="+mn-cs"/>
              </a:rPr>
              <a:t> </a:t>
            </a:r>
            <a:r>
              <a:rPr lang="en-US" sz="2000" dirty="0" err="1">
                <a:solidFill>
                  <a:srgbClr val="FF0000"/>
                </a:solidFill>
                <a:latin typeface="+mn-lt"/>
                <a:cs typeface="+mn-cs"/>
              </a:rPr>
              <a:t>perawatan</a:t>
            </a:r>
            <a:r>
              <a:rPr lang="en-US" sz="2000" dirty="0">
                <a:solidFill>
                  <a:srgbClr val="FF0000"/>
                </a:solidFill>
                <a:latin typeface="+mn-lt"/>
                <a:cs typeface="+mn-cs"/>
              </a:rPr>
              <a:t> </a:t>
            </a:r>
            <a:r>
              <a:rPr lang="en-US" sz="2000" dirty="0" err="1">
                <a:solidFill>
                  <a:srgbClr val="FF0000"/>
                </a:solidFill>
                <a:latin typeface="+mn-lt"/>
                <a:cs typeface="+mn-cs"/>
              </a:rPr>
              <a:t>melalui</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medis</a:t>
            </a:r>
            <a:r>
              <a:rPr lang="en-US" sz="2000" dirty="0">
                <a:solidFill>
                  <a:srgbClr val="FF0000"/>
                </a:solidFill>
                <a:latin typeface="+mn-lt"/>
                <a:cs typeface="+mn-cs"/>
              </a:rPr>
              <a:t> </a:t>
            </a:r>
            <a:r>
              <a:rPr lang="en-US" sz="2000" dirty="0" err="1">
                <a:solidFill>
                  <a:srgbClr val="FF0000"/>
                </a:solidFill>
                <a:latin typeface="+mn-lt"/>
                <a:cs typeface="+mn-cs"/>
              </a:rPr>
              <a:t>dan</a:t>
            </a:r>
            <a:r>
              <a:rPr lang="en-US" sz="2000" dirty="0">
                <a:solidFill>
                  <a:srgbClr val="FF0000"/>
                </a:solidFill>
                <a:latin typeface="+mn-lt"/>
                <a:cs typeface="+mn-cs"/>
              </a:rPr>
              <a:t> </a:t>
            </a:r>
            <a:r>
              <a:rPr lang="en-US" sz="2000" dirty="0" err="1">
                <a:solidFill>
                  <a:srgbClr val="FF0000"/>
                </a:solidFill>
                <a:latin typeface="+mn-lt"/>
                <a:cs typeface="+mn-cs"/>
              </a:rPr>
              <a:t>rehabilitasi</a:t>
            </a:r>
            <a:r>
              <a:rPr lang="en-US" sz="2000" dirty="0">
                <a:solidFill>
                  <a:srgbClr val="FF0000"/>
                </a:solidFill>
                <a:latin typeface="+mn-lt"/>
                <a:cs typeface="+mn-cs"/>
              </a:rPr>
              <a:t> </a:t>
            </a:r>
            <a:r>
              <a:rPr lang="en-US" sz="2000" dirty="0" err="1">
                <a:solidFill>
                  <a:srgbClr val="FF0000"/>
                </a:solidFill>
                <a:latin typeface="+mn-lt"/>
                <a:cs typeface="+mn-cs"/>
              </a:rPr>
              <a:t>sosial</a:t>
            </a:r>
            <a:r>
              <a:rPr lang="en-US" sz="2000" dirty="0">
                <a:solidFill>
                  <a:srgbClr val="FF0000"/>
                </a:solidFill>
                <a:latin typeface="+mn-lt"/>
                <a:cs typeface="+mn-cs"/>
              </a:rPr>
              <a:t>.</a:t>
            </a:r>
            <a:endParaRPr lang="id-ID" sz="2000" dirty="0">
              <a:solidFill>
                <a:srgbClr val="FF0000"/>
              </a:solidFill>
              <a:latin typeface="+mn-lt"/>
              <a:cs typeface="+mn-cs"/>
            </a:endParaRPr>
          </a:p>
          <a:p>
            <a:pPr marL="582930" indent="-514350" algn="ctr" fontAlgn="auto">
              <a:spcBef>
                <a:spcPts val="0"/>
              </a:spcBef>
              <a:spcAft>
                <a:spcPts val="0"/>
              </a:spcAft>
              <a:defRPr/>
            </a:pPr>
            <a:endParaRPr lang="id-ID" sz="2800" dirty="0">
              <a:solidFill>
                <a:srgbClr val="FF0000"/>
              </a:solidFill>
              <a:latin typeface="+mn-lt"/>
              <a:cs typeface="+mn-cs"/>
            </a:endParaRPr>
          </a:p>
          <a:p>
            <a:pPr marL="582930" indent="-514350" algn="ctr" fontAlgn="auto">
              <a:spcBef>
                <a:spcPts val="0"/>
              </a:spcBef>
              <a:spcAft>
                <a:spcPts val="0"/>
              </a:spcAft>
              <a:buFontTx/>
              <a:buAutoNum type="arabicParenBoth" startAt="2"/>
              <a:defRPr/>
            </a:pPr>
            <a:r>
              <a:rPr lang="en-US" sz="2000" dirty="0" err="1">
                <a:solidFill>
                  <a:schemeClr val="accent2">
                    <a:lumMod val="50000"/>
                  </a:schemeClr>
                </a:solidFill>
                <a:latin typeface="+mn-lt"/>
                <a:cs typeface="+mn-cs"/>
              </a:rPr>
              <a:t>Pecandu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Narkotika</a:t>
            </a:r>
            <a:r>
              <a:rPr lang="en-US" sz="2000" dirty="0">
                <a:solidFill>
                  <a:schemeClr val="accent2">
                    <a:lumMod val="50000"/>
                  </a:schemeClr>
                </a:solidFill>
                <a:latin typeface="+mn-lt"/>
                <a:cs typeface="+mn-cs"/>
              </a:rPr>
              <a:t> yang </a:t>
            </a:r>
            <a:r>
              <a:rPr lang="en-US" sz="2000" dirty="0" err="1">
                <a:solidFill>
                  <a:schemeClr val="accent2">
                    <a:lumMod val="50000"/>
                  </a:schemeClr>
                </a:solidFill>
                <a:latin typeface="+mn-lt"/>
                <a:cs typeface="+mn-cs"/>
              </a:rPr>
              <a:t>sudah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cukup</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umur</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wajib</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melaporkan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diri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dilaporkan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oleh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keluarganya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kepada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pusat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kesehatan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masyarakat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rumah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sakit</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lembaga</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medis</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sosial</a:t>
            </a:r>
            <a:r>
              <a:rPr lang="en-US" sz="2000" dirty="0">
                <a:solidFill>
                  <a:schemeClr val="accent2">
                    <a:lumMod val="50000"/>
                  </a:schemeClr>
                </a:solidFill>
                <a:latin typeface="+mn-lt"/>
                <a:cs typeface="+mn-cs"/>
              </a:rPr>
              <a:t> yang </a:t>
            </a:r>
            <a:r>
              <a:rPr lang="en-US" sz="2000" dirty="0" err="1">
                <a:solidFill>
                  <a:schemeClr val="accent2">
                    <a:lumMod val="50000"/>
                  </a:schemeClr>
                </a:solidFill>
                <a:latin typeface="+mn-lt"/>
                <a:cs typeface="+mn-cs"/>
              </a:rPr>
              <a:t>ditunjuk</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oleh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Pemerintah</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untuk</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mendapatkan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pengobatan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a:t>
            </a:r>
            <a:r>
              <a:rPr lang="en-US" sz="2000" dirty="0" err="1">
                <a:solidFill>
                  <a:schemeClr val="accent2">
                    <a:lumMod val="50000"/>
                  </a:schemeClr>
                </a:solidFill>
                <a:latin typeface="+mn-lt"/>
                <a:cs typeface="+mn-cs"/>
              </a:rPr>
              <a:t>atau</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perawatan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melalui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medis</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dan</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rehabilitasi</a:t>
            </a:r>
            <a:r>
              <a:rPr lang="en-US" sz="2000" dirty="0">
                <a:solidFill>
                  <a:schemeClr val="accent2">
                    <a:lumMod val="50000"/>
                  </a:schemeClr>
                </a:solidFill>
                <a:latin typeface="+mn-lt"/>
                <a:cs typeface="+mn-cs"/>
              </a:rPr>
              <a:t> </a:t>
            </a:r>
            <a:r>
              <a:rPr lang="en-US" sz="2000" dirty="0" err="1">
                <a:solidFill>
                  <a:schemeClr val="accent2">
                    <a:lumMod val="50000"/>
                  </a:schemeClr>
                </a:solidFill>
                <a:latin typeface="+mn-lt"/>
                <a:cs typeface="+mn-cs"/>
              </a:rPr>
              <a:t>sosial</a:t>
            </a:r>
            <a:endParaRPr lang="id-ID" sz="2000" dirty="0">
              <a:solidFill>
                <a:schemeClr val="accent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buFontTx/>
              <a:buAutoNum type="arabicParenBoth" startAt="2"/>
              <a:defRPr/>
            </a:pPr>
            <a:endParaRPr lang="id-ID" dirty="0">
              <a:solidFill>
                <a:schemeClr val="tx2">
                  <a:lumMod val="50000"/>
                </a:schemeClr>
              </a:solidFill>
              <a:latin typeface="+mn-lt"/>
              <a:cs typeface="+mn-cs"/>
            </a:endParaRPr>
          </a:p>
          <a:p>
            <a:pPr marL="582930" indent="-514350" algn="ctr" fontAlgn="auto">
              <a:spcBef>
                <a:spcPts val="0"/>
              </a:spcBef>
              <a:spcAft>
                <a:spcPts val="0"/>
              </a:spcAft>
              <a:defRPr/>
            </a:pPr>
            <a:endParaRPr lang="id-ID" dirty="0">
              <a:solidFill>
                <a:schemeClr val="tx2">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0"/>
            <a:ext cx="8715375" cy="6858000"/>
          </a:xfrm>
        </p:spPr>
        <p:txBody>
          <a:bodyPr>
            <a:normAutofit fontScale="85000" lnSpcReduction="20000"/>
          </a:bodyPr>
          <a:lstStyle/>
          <a:p>
            <a:pPr marL="411480" indent="-384048" algn="ctr" eaLnBrk="1" fontAlgn="auto" hangingPunct="1">
              <a:spcAft>
                <a:spcPts val="0"/>
              </a:spcAft>
              <a:buFont typeface="Wingdings"/>
              <a:buNone/>
              <a:defRPr/>
            </a:pPr>
            <a:r>
              <a:rPr lang="en-US" sz="3200" u="sng" dirty="0" err="1" smtClean="0">
                <a:solidFill>
                  <a:srgbClr val="FFC000"/>
                </a:solidFill>
              </a:rPr>
              <a:t>Pasal</a:t>
            </a:r>
            <a:r>
              <a:rPr lang="en-US" sz="3200" u="sng" dirty="0" smtClean="0">
                <a:solidFill>
                  <a:srgbClr val="FFC000"/>
                </a:solidFill>
              </a:rPr>
              <a:t> 128</a:t>
            </a:r>
          </a:p>
          <a:p>
            <a:pPr marL="582930" indent="-514350" algn="just" eaLnBrk="1" fontAlgn="auto" hangingPunct="1">
              <a:spcAft>
                <a:spcPts val="0"/>
              </a:spcAft>
              <a:buFont typeface="Wingdings"/>
              <a:buAutoNum type="arabicParenBoth"/>
              <a:defRPr/>
            </a:pPr>
            <a:r>
              <a:rPr lang="en-US" sz="3200" dirty="0" err="1" smtClean="0">
                <a:solidFill>
                  <a:srgbClr val="FF0000"/>
                </a:solidFill>
              </a:rPr>
              <a:t>Orang</a:t>
            </a:r>
            <a:r>
              <a:rPr lang="en-US" sz="3200" dirty="0" smtClean="0">
                <a:solidFill>
                  <a:srgbClr val="FF0000"/>
                </a:solidFill>
              </a:rPr>
              <a:t> </a:t>
            </a:r>
            <a:r>
              <a:rPr lang="en-US" sz="3200" dirty="0" err="1" smtClean="0">
                <a:solidFill>
                  <a:srgbClr val="FF0000"/>
                </a:solidFill>
              </a:rPr>
              <a:t>tua</a:t>
            </a:r>
            <a:r>
              <a:rPr lang="en-US" sz="3200" dirty="0" smtClean="0">
                <a:solidFill>
                  <a:srgbClr val="FF0000"/>
                </a:solidFill>
              </a:rPr>
              <a:t> </a:t>
            </a:r>
            <a:r>
              <a:rPr lang="en-US" sz="3200" dirty="0" err="1" smtClean="0">
                <a:solidFill>
                  <a:srgbClr val="FF0000"/>
                </a:solidFill>
              </a:rPr>
              <a:t>atau</a:t>
            </a:r>
            <a:r>
              <a:rPr lang="en-US" sz="3200" dirty="0" smtClean="0">
                <a:solidFill>
                  <a:srgbClr val="FF0000"/>
                </a:solidFill>
              </a:rPr>
              <a:t> </a:t>
            </a:r>
            <a:r>
              <a:rPr lang="en-US" sz="3200" dirty="0" err="1" smtClean="0">
                <a:solidFill>
                  <a:srgbClr val="FF0000"/>
                </a:solidFill>
              </a:rPr>
              <a:t>wali</a:t>
            </a:r>
            <a:r>
              <a:rPr lang="en-US" sz="3200" dirty="0" smtClean="0">
                <a:solidFill>
                  <a:srgbClr val="FF0000"/>
                </a:solidFill>
              </a:rPr>
              <a:t> </a:t>
            </a:r>
            <a:r>
              <a:rPr lang="en-US" sz="3200" dirty="0" err="1" smtClean="0">
                <a:solidFill>
                  <a:srgbClr val="FF0000"/>
                </a:solidFill>
              </a:rPr>
              <a:t>dari</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yang </a:t>
            </a:r>
            <a:r>
              <a:rPr lang="en-US" sz="3200" dirty="0" err="1" smtClean="0">
                <a:solidFill>
                  <a:srgbClr val="FF0000"/>
                </a:solidFill>
              </a:rPr>
              <a:t>belum</a:t>
            </a:r>
            <a:r>
              <a:rPr lang="en-US" sz="3200" dirty="0" smtClean="0">
                <a:solidFill>
                  <a:srgbClr val="FF0000"/>
                </a:solidFill>
              </a:rPr>
              <a:t> </a:t>
            </a:r>
            <a:r>
              <a:rPr lang="en-US" sz="3200" dirty="0" err="1" smtClean="0">
                <a:solidFill>
                  <a:srgbClr val="FF0000"/>
                </a:solidFill>
              </a:rPr>
              <a:t>cukup</a:t>
            </a:r>
            <a:r>
              <a:rPr lang="en-US" sz="3200" dirty="0" smtClean="0">
                <a:solidFill>
                  <a:srgbClr val="FF0000"/>
                </a:solidFill>
              </a:rPr>
              <a:t> </a:t>
            </a:r>
            <a:r>
              <a:rPr lang="en-US" sz="3200" dirty="0" err="1" smtClean="0">
                <a:solidFill>
                  <a:srgbClr val="FF0000"/>
                </a:solidFill>
              </a:rPr>
              <a:t>umur</a:t>
            </a:r>
            <a:r>
              <a:rPr lang="en-US" sz="3200" dirty="0" smtClean="0"/>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dalam</a:t>
            </a:r>
            <a:r>
              <a:rPr lang="en-US" sz="3200" dirty="0" smtClean="0"/>
              <a:t> </a:t>
            </a:r>
            <a:r>
              <a:rPr lang="en-US" sz="3200" dirty="0" err="1" smtClean="0"/>
              <a:t>Pasal</a:t>
            </a:r>
            <a:r>
              <a:rPr lang="en-US" sz="3200" dirty="0" smtClean="0"/>
              <a:t> 55 </a:t>
            </a:r>
            <a:r>
              <a:rPr lang="en-US" sz="3200" dirty="0" err="1" smtClean="0"/>
              <a:t>ayat</a:t>
            </a:r>
            <a:r>
              <a:rPr lang="en-US" sz="3200" dirty="0" smtClean="0"/>
              <a:t> (1) yang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a:t>
            </a:r>
            <a:r>
              <a:rPr lang="en-US" sz="3200" dirty="0" smtClean="0"/>
              <a:t>,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6 (</a:t>
            </a:r>
            <a:r>
              <a:rPr lang="en-US" sz="3200" dirty="0" err="1" smtClean="0"/>
              <a:t>enam</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1.000.000,00 (</a:t>
            </a:r>
            <a:r>
              <a:rPr lang="en-US" sz="3200" dirty="0" err="1" smtClean="0"/>
              <a:t>satu</a:t>
            </a:r>
            <a:r>
              <a:rPr lang="en-US" sz="3200" dirty="0" smtClean="0"/>
              <a:t> </a:t>
            </a:r>
            <a:r>
              <a:rPr lang="en-US" sz="3200" dirty="0" err="1" smtClean="0"/>
              <a:t>juta</a:t>
            </a:r>
            <a:r>
              <a:rPr lang="en-US" sz="3200" dirty="0" smtClean="0"/>
              <a:t> rupiah).</a:t>
            </a:r>
          </a:p>
          <a:p>
            <a:pPr marL="582930" indent="-514350" algn="just" eaLnBrk="1" fontAlgn="auto" hangingPunct="1">
              <a:spcAft>
                <a:spcPts val="0"/>
              </a:spcAft>
              <a:buFont typeface="Wingdings"/>
              <a:buNone/>
              <a:defRPr/>
            </a:pPr>
            <a:endParaRPr lang="en-US" sz="3200" dirty="0" smtClean="0"/>
          </a:p>
          <a:p>
            <a:pPr marL="582930" indent="-514350" algn="ctr" eaLnBrk="1" fontAlgn="auto" hangingPunct="1">
              <a:spcAft>
                <a:spcPts val="0"/>
              </a:spcAft>
              <a:buFont typeface="Wingdings"/>
              <a:buNone/>
              <a:defRPr/>
            </a:pPr>
            <a:r>
              <a:rPr lang="en-US" sz="3200" u="sng" dirty="0" err="1" smtClean="0">
                <a:solidFill>
                  <a:srgbClr val="FFC000"/>
                </a:solidFill>
              </a:rPr>
              <a:t>Pasal</a:t>
            </a:r>
            <a:r>
              <a:rPr lang="en-US" sz="3200" u="sng" dirty="0" smtClean="0">
                <a:solidFill>
                  <a:srgbClr val="FFC000"/>
                </a:solidFill>
              </a:rPr>
              <a:t> 134</a:t>
            </a:r>
          </a:p>
          <a:p>
            <a:pPr marL="582930" indent="-514350" eaLnBrk="1" fontAlgn="auto" hangingPunct="1">
              <a:spcAft>
                <a:spcPts val="0"/>
              </a:spcAft>
              <a:buFont typeface="Wingdings"/>
              <a:buAutoNum type="arabicParenBoth"/>
              <a:defRPr/>
            </a:pP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solidFill>
                  <a:srgbClr val="FF0000"/>
                </a:solidFill>
              </a:rPr>
              <a:t> yang </a:t>
            </a:r>
            <a:r>
              <a:rPr lang="en-US" sz="3200" dirty="0" err="1" smtClean="0">
                <a:solidFill>
                  <a:srgbClr val="FF0000"/>
                </a:solidFill>
              </a:rPr>
              <a:t>sudah</a:t>
            </a:r>
            <a:r>
              <a:rPr lang="en-US" sz="3200" dirty="0" smtClean="0">
                <a:solidFill>
                  <a:srgbClr val="FF0000"/>
                </a:solidFill>
              </a:rPr>
              <a:t> </a:t>
            </a:r>
            <a:r>
              <a:rPr lang="en-US" sz="3200" dirty="0" err="1" smtClean="0">
                <a:solidFill>
                  <a:srgbClr val="FF0000"/>
                </a:solidFill>
              </a:rPr>
              <a:t>cukup</a:t>
            </a:r>
            <a:r>
              <a:rPr lang="en-US" sz="3200" dirty="0" smtClean="0">
                <a:solidFill>
                  <a:srgbClr val="FF0000"/>
                </a:solidFill>
              </a:rPr>
              <a:t> </a:t>
            </a:r>
            <a:r>
              <a:rPr lang="en-US" sz="3200" dirty="0" err="1" smtClean="0">
                <a:solidFill>
                  <a:srgbClr val="FF0000"/>
                </a:solidFill>
              </a:rPr>
              <a:t>umur</a:t>
            </a:r>
            <a:r>
              <a:rPr lang="en-US" sz="3200" dirty="0" smtClean="0">
                <a:solidFill>
                  <a:srgbClr val="FF0000"/>
                </a:solidFill>
              </a:rPr>
              <a:t> </a:t>
            </a:r>
            <a:r>
              <a:rPr lang="en-US" sz="3200" dirty="0" err="1" smtClean="0"/>
              <a:t>dan</a:t>
            </a:r>
            <a:r>
              <a:rPr lang="en-US" sz="3200" dirty="0" smtClean="0"/>
              <a:t> </a:t>
            </a:r>
            <a:r>
              <a:rPr lang="en-US" sz="3200" dirty="0" err="1" smtClean="0">
                <a:solidFill>
                  <a:srgbClr val="FF0000"/>
                </a:solidFill>
              </a:rPr>
              <a:t>dengan</a:t>
            </a:r>
            <a:r>
              <a:rPr lang="en-US" sz="3200" dirty="0" smtClean="0">
                <a:solidFill>
                  <a:srgbClr val="FF0000"/>
                </a:solidFill>
              </a:rPr>
              <a:t>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melaporkan</a:t>
            </a:r>
            <a:r>
              <a:rPr lang="en-US" sz="3200" dirty="0" smtClean="0">
                <a:solidFill>
                  <a:srgbClr val="FF0000"/>
                </a:solidFill>
              </a:rPr>
              <a:t> </a:t>
            </a:r>
            <a:r>
              <a:rPr lang="en-US" sz="3200" dirty="0" err="1" smtClean="0">
                <a:solidFill>
                  <a:srgbClr val="FF0000"/>
                </a:solidFill>
              </a:rPr>
              <a:t>diri</a:t>
            </a:r>
            <a:r>
              <a:rPr lang="en-US" sz="3200" dirty="0" smtClean="0">
                <a:solidFill>
                  <a:srgbClr val="FF0000"/>
                </a:solidFill>
              </a:rPr>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dalam</a:t>
            </a:r>
            <a:r>
              <a:rPr lang="en-US" sz="3200" dirty="0" smtClean="0"/>
              <a:t> </a:t>
            </a:r>
            <a:r>
              <a:rPr lang="en-US" sz="3200" dirty="0" err="1" smtClean="0"/>
              <a:t>pasal</a:t>
            </a:r>
            <a:r>
              <a:rPr lang="en-US" sz="3200" dirty="0" smtClean="0"/>
              <a:t> 55 </a:t>
            </a:r>
            <a:r>
              <a:rPr lang="en-US" sz="3200" dirty="0" err="1" smtClean="0"/>
              <a:t>ayat</a:t>
            </a:r>
            <a:r>
              <a:rPr lang="en-US" sz="3200" dirty="0" smtClean="0"/>
              <a:t> (2)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6 (</a:t>
            </a:r>
            <a:r>
              <a:rPr lang="en-US" sz="3200" dirty="0" err="1" smtClean="0"/>
              <a:t>enam</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2.000.000,00 (</a:t>
            </a:r>
            <a:r>
              <a:rPr lang="en-US" sz="3200" dirty="0" err="1" smtClean="0"/>
              <a:t>dua</a:t>
            </a:r>
            <a:r>
              <a:rPr lang="en-US" sz="3200" dirty="0" smtClean="0"/>
              <a:t> </a:t>
            </a:r>
            <a:r>
              <a:rPr lang="en-US" sz="3200" dirty="0" err="1" smtClean="0"/>
              <a:t>juta</a:t>
            </a:r>
            <a:r>
              <a:rPr lang="en-US" sz="3200" dirty="0" smtClean="0"/>
              <a:t> rupiah).</a:t>
            </a:r>
          </a:p>
          <a:p>
            <a:pPr marL="582930" indent="-514350" eaLnBrk="1" fontAlgn="auto" hangingPunct="1">
              <a:spcAft>
                <a:spcPts val="0"/>
              </a:spcAft>
              <a:buFont typeface="Wingdings"/>
              <a:buAutoNum type="arabicParenBoth"/>
              <a:defRPr/>
            </a:pPr>
            <a:r>
              <a:rPr lang="en-US" sz="3200" dirty="0" err="1" smtClean="0">
                <a:solidFill>
                  <a:srgbClr val="FF0000"/>
                </a:solidFill>
              </a:rPr>
              <a:t>Keluarga</a:t>
            </a:r>
            <a:r>
              <a:rPr lang="en-US" sz="3200" dirty="0" smtClean="0">
                <a:solidFill>
                  <a:srgbClr val="FF0000"/>
                </a:solidFill>
              </a:rPr>
              <a:t> </a:t>
            </a:r>
            <a:r>
              <a:rPr lang="en-US" sz="3200" dirty="0" err="1" smtClean="0">
                <a:solidFill>
                  <a:srgbClr val="FF0000"/>
                </a:solidFill>
              </a:rPr>
              <a:t>dari</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t> </a:t>
            </a:r>
            <a:r>
              <a:rPr lang="en-US" sz="3200" dirty="0" err="1" smtClean="0"/>
              <a:t>sebagaimana</a:t>
            </a:r>
            <a:r>
              <a:rPr lang="en-US" sz="3200" dirty="0" smtClean="0"/>
              <a:t> </a:t>
            </a:r>
            <a:r>
              <a:rPr lang="en-US" sz="3200" dirty="0" err="1" smtClean="0"/>
              <a:t>dimaksud</a:t>
            </a:r>
            <a:r>
              <a:rPr lang="en-US" sz="3200" dirty="0" smtClean="0"/>
              <a:t> </a:t>
            </a:r>
            <a:r>
              <a:rPr lang="en-US" sz="3200" dirty="0" err="1" smtClean="0"/>
              <a:t>pada</a:t>
            </a:r>
            <a:r>
              <a:rPr lang="en-US" sz="3200" dirty="0" smtClean="0"/>
              <a:t> </a:t>
            </a:r>
            <a:r>
              <a:rPr lang="en-US" sz="3200" dirty="0" err="1" smtClean="0"/>
              <a:t>ayat</a:t>
            </a:r>
            <a:r>
              <a:rPr lang="en-US" sz="3200" dirty="0" smtClean="0"/>
              <a:t> (1) yang </a:t>
            </a:r>
            <a:r>
              <a:rPr lang="en-US" sz="3200" dirty="0" err="1" smtClean="0">
                <a:solidFill>
                  <a:srgbClr val="FF0000"/>
                </a:solidFill>
              </a:rPr>
              <a:t>dengan</a:t>
            </a:r>
            <a:r>
              <a:rPr lang="en-US" sz="3200" dirty="0" smtClean="0">
                <a:solidFill>
                  <a:srgbClr val="FF0000"/>
                </a:solidFill>
              </a:rPr>
              <a:t> </a:t>
            </a:r>
            <a:r>
              <a:rPr lang="en-US" sz="3200" dirty="0" err="1" smtClean="0">
                <a:solidFill>
                  <a:srgbClr val="FF0000"/>
                </a:solidFill>
              </a:rPr>
              <a:t>sengaja</a:t>
            </a:r>
            <a:r>
              <a:rPr lang="en-US" sz="3200" dirty="0" smtClean="0">
                <a:solidFill>
                  <a:srgbClr val="FF0000"/>
                </a:solidFill>
              </a:rPr>
              <a:t>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melaporkan</a:t>
            </a:r>
            <a:r>
              <a:rPr lang="en-US" sz="3200" dirty="0" smtClean="0">
                <a:solidFill>
                  <a:srgbClr val="FF0000"/>
                </a:solidFill>
              </a:rPr>
              <a:t> </a:t>
            </a:r>
            <a:r>
              <a:rPr lang="en-US" sz="3200" dirty="0" err="1" smtClean="0">
                <a:solidFill>
                  <a:srgbClr val="FF0000"/>
                </a:solidFill>
              </a:rPr>
              <a:t>Pecandu</a:t>
            </a:r>
            <a:r>
              <a:rPr lang="en-US" sz="3200" dirty="0" smtClean="0">
                <a:solidFill>
                  <a:srgbClr val="FF0000"/>
                </a:solidFill>
              </a:rPr>
              <a:t> </a:t>
            </a:r>
            <a:r>
              <a:rPr lang="en-US" sz="3200" dirty="0" err="1" smtClean="0">
                <a:solidFill>
                  <a:srgbClr val="FF0000"/>
                </a:solidFill>
              </a:rPr>
              <a:t>Narkotika</a:t>
            </a:r>
            <a:r>
              <a:rPr lang="en-US" sz="3200" dirty="0" smtClean="0"/>
              <a:t> </a:t>
            </a:r>
            <a:r>
              <a:rPr lang="en-US" sz="3200" dirty="0" err="1" smtClean="0"/>
              <a:t>tersebut</a:t>
            </a:r>
            <a:r>
              <a:rPr lang="en-US" sz="3200" dirty="0" smtClean="0"/>
              <a:t> </a:t>
            </a:r>
            <a:r>
              <a:rPr lang="en-US" sz="3200" dirty="0" err="1" smtClean="0"/>
              <a:t>dipidana</a:t>
            </a:r>
            <a:r>
              <a:rPr lang="en-US" sz="3200" dirty="0" smtClean="0"/>
              <a:t> </a:t>
            </a:r>
            <a:r>
              <a:rPr lang="en-US" sz="3200" dirty="0" err="1" smtClean="0"/>
              <a:t>dengan</a:t>
            </a:r>
            <a:r>
              <a:rPr lang="en-US" sz="3200" dirty="0" smtClean="0"/>
              <a:t> </a:t>
            </a:r>
            <a:r>
              <a:rPr lang="en-US" sz="3200" dirty="0" err="1" smtClean="0"/>
              <a:t>pidana</a:t>
            </a:r>
            <a:r>
              <a:rPr lang="en-US" sz="3200" dirty="0" smtClean="0"/>
              <a:t> </a:t>
            </a:r>
            <a:r>
              <a:rPr lang="en-US" sz="3200" dirty="0" err="1" smtClean="0"/>
              <a:t>kurungan</a:t>
            </a:r>
            <a:r>
              <a:rPr lang="en-US" sz="3200" dirty="0" smtClean="0"/>
              <a:t> paling lama 3 (</a:t>
            </a:r>
            <a:r>
              <a:rPr lang="en-US" sz="3200" dirty="0" err="1" smtClean="0"/>
              <a:t>tiga</a:t>
            </a:r>
            <a:r>
              <a:rPr lang="en-US" sz="3200" dirty="0" smtClean="0"/>
              <a:t>) </a:t>
            </a:r>
            <a:r>
              <a:rPr lang="en-US" sz="3200" dirty="0" err="1" smtClean="0"/>
              <a:t>bulan</a:t>
            </a:r>
            <a:r>
              <a:rPr lang="en-US" sz="3200" dirty="0" smtClean="0"/>
              <a:t> </a:t>
            </a:r>
            <a:r>
              <a:rPr lang="en-US" sz="3200" dirty="0" err="1" smtClean="0"/>
              <a:t>atau</a:t>
            </a:r>
            <a:r>
              <a:rPr lang="en-US" sz="3200" dirty="0" smtClean="0"/>
              <a:t> </a:t>
            </a:r>
            <a:r>
              <a:rPr lang="en-US" sz="3200" dirty="0" err="1" smtClean="0"/>
              <a:t>pidana</a:t>
            </a:r>
            <a:r>
              <a:rPr lang="en-US" sz="3200" dirty="0" smtClean="0"/>
              <a:t> </a:t>
            </a:r>
            <a:r>
              <a:rPr lang="en-US" sz="3200" dirty="0" err="1" smtClean="0"/>
              <a:t>denda</a:t>
            </a:r>
            <a:r>
              <a:rPr lang="en-US" sz="3200" dirty="0" smtClean="0"/>
              <a:t> paling </a:t>
            </a:r>
            <a:r>
              <a:rPr lang="en-US" sz="3200" dirty="0" err="1" smtClean="0"/>
              <a:t>banyak</a:t>
            </a:r>
            <a:r>
              <a:rPr lang="en-US" sz="3200" dirty="0" smtClean="0"/>
              <a:t> </a:t>
            </a:r>
            <a:r>
              <a:rPr lang="en-US" sz="3200" dirty="0" err="1" smtClean="0"/>
              <a:t>Rp</a:t>
            </a:r>
            <a:r>
              <a:rPr lang="en-US" sz="3200" dirty="0" smtClean="0"/>
              <a:t>. 1.000.000,00 (</a:t>
            </a:r>
            <a:r>
              <a:rPr lang="en-US" sz="3200" dirty="0" err="1" smtClean="0"/>
              <a:t>satu</a:t>
            </a:r>
            <a:r>
              <a:rPr lang="en-US" sz="3200" dirty="0" smtClean="0"/>
              <a:t> </a:t>
            </a:r>
            <a:r>
              <a:rPr lang="en-US" sz="3200" dirty="0" err="1" smtClean="0"/>
              <a:t>juta</a:t>
            </a:r>
            <a:r>
              <a:rPr lang="en-US" sz="3200" dirty="0" smtClean="0"/>
              <a:t> rupiah).</a:t>
            </a:r>
          </a:p>
          <a:p>
            <a:pPr marL="582930" indent="-514350" eaLnBrk="1" fontAlgn="auto" hangingPunct="1">
              <a:spcAft>
                <a:spcPts val="0"/>
              </a:spcAft>
              <a:buFont typeface="Wingdings"/>
              <a:buAutoNum type="arabicParenBoth"/>
              <a:defRPr/>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6675"/>
            <a:ext cx="8229600" cy="1143000"/>
          </a:xfrm>
        </p:spPr>
        <p:txBody>
          <a:bodyPr>
            <a:normAutofit fontScale="90000"/>
          </a:bodyPr>
          <a:lstStyle/>
          <a:p>
            <a:pPr algn="ctr" eaLnBrk="1" fontAlgn="auto" hangingPunct="1">
              <a:spcAft>
                <a:spcPts val="0"/>
              </a:spcAft>
              <a:defRPr/>
            </a:pP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MEKANISME WAJIB LAPOR</a:t>
            </a:r>
            <a:b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b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PECANDU NARKOTIKA </a:t>
            </a:r>
            <a:b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br>
            <a:r>
              <a:rPr lang="id-ID" sz="2400" b="1" dirty="0" smtClean="0">
                <a:ln w="31550" cmpd="sng">
                  <a:solidFill>
                    <a:srgbClr val="FF0000"/>
                  </a:solidFill>
                  <a:prstDash val="solid"/>
                </a:ln>
                <a:solidFill>
                  <a:srgbClr val="FF0000"/>
                </a:solidFill>
                <a:effectLst>
                  <a:innerShdw blurRad="114300">
                    <a:prstClr val="black"/>
                  </a:innerShdw>
                </a:effectLst>
                <a:latin typeface="Adobe Garamond Pro Bold" pitchFamily="18" charset="0"/>
              </a:rPr>
              <a:t>PP NO. 25 TH 2011</a:t>
            </a:r>
            <a:endParaRPr lang="id-ID" sz="2400" b="1" dirty="0">
              <a:ln w="31550" cmpd="sng">
                <a:solidFill>
                  <a:srgbClr val="FF0000"/>
                </a:solidFill>
                <a:prstDash val="solid"/>
              </a:ln>
              <a:solidFill>
                <a:srgbClr val="FF0000"/>
              </a:solidFill>
              <a:effectLst>
                <a:innerShdw blurRad="114300">
                  <a:prstClr val="black"/>
                </a:innerShdw>
              </a:effectLst>
              <a:latin typeface="Adobe Garamond Pro Bold" pitchFamily="18" charset="0"/>
            </a:endParaRPr>
          </a:p>
        </p:txBody>
      </p:sp>
      <p:sp>
        <p:nvSpPr>
          <p:cNvPr id="7" name="Content Placeholder 6"/>
          <p:cNvSpPr>
            <a:spLocks noGrp="1"/>
          </p:cNvSpPr>
          <p:nvPr>
            <p:ph idx="1"/>
          </p:nvPr>
        </p:nvSpPr>
        <p:spPr>
          <a:xfrm>
            <a:off x="0" y="3714750"/>
            <a:ext cx="1571625" cy="2214563"/>
          </a:xfr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20624" indent="-384048" eaLnBrk="1" fontAlgn="auto" hangingPunct="1">
              <a:spcAft>
                <a:spcPts val="0"/>
              </a:spcAft>
              <a:buFont typeface="Wingdings" pitchFamily="2" charset="2"/>
              <a:buNone/>
              <a:defRPr/>
            </a:pPr>
            <a:r>
              <a:rPr lang="id-ID" sz="1100" b="1" dirty="0" smtClean="0">
                <a:solidFill>
                  <a:schemeClr val="bg1"/>
                </a:solidFill>
              </a:rPr>
              <a:t>PECANDU,DOKTER,LEMBAGA TR LAIN, THERAPEUTIK COMMUNITY, KEAGAMAAN, TRADISIONAL.</a:t>
            </a:r>
          </a:p>
          <a:p>
            <a:pPr marL="420624" indent="-384048" eaLnBrk="1" fontAlgn="auto" hangingPunct="1">
              <a:spcAft>
                <a:spcPts val="0"/>
              </a:spcAft>
              <a:buFont typeface="Wingdings" pitchFamily="2" charset="2"/>
              <a:buNone/>
              <a:defRPr/>
            </a:pPr>
            <a:r>
              <a:rPr lang="id-ID" sz="1100" b="1" dirty="0" smtClean="0">
                <a:solidFill>
                  <a:schemeClr val="bg1"/>
                </a:solidFill>
              </a:rPr>
              <a:t>( PS 12, 23  PP 25 / 2011 )</a:t>
            </a:r>
            <a:endParaRPr lang="id-ID" sz="1100" b="1" dirty="0">
              <a:solidFill>
                <a:schemeClr val="bg1"/>
              </a:solidFill>
            </a:endParaRPr>
          </a:p>
        </p:txBody>
      </p:sp>
      <p:sp>
        <p:nvSpPr>
          <p:cNvPr id="4" name="Rectangle 3"/>
          <p:cNvSpPr/>
          <p:nvPr/>
        </p:nvSpPr>
        <p:spPr>
          <a:xfrm>
            <a:off x="0" y="1857375"/>
            <a:ext cx="1571625" cy="1571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1200" b="1" dirty="0">
                <a:solidFill>
                  <a:schemeClr val="bg1"/>
                </a:solidFill>
              </a:rPr>
              <a:t>PECANDU, KELUARGA, ORANG TUA WALI.</a:t>
            </a:r>
          </a:p>
          <a:p>
            <a:pPr fontAlgn="auto">
              <a:spcBef>
                <a:spcPts val="0"/>
              </a:spcBef>
              <a:spcAft>
                <a:spcPts val="0"/>
              </a:spcAft>
              <a:defRPr/>
            </a:pPr>
            <a:r>
              <a:rPr lang="id-ID" sz="1200" b="1" dirty="0">
                <a:solidFill>
                  <a:schemeClr val="bg1"/>
                </a:solidFill>
              </a:rPr>
              <a:t>( PS  3  PP 25 / 2011 </a:t>
            </a:r>
            <a:r>
              <a:rPr lang="id-ID" sz="1400" b="1" dirty="0">
                <a:solidFill>
                  <a:schemeClr val="bg1"/>
                </a:solidFill>
              </a:rPr>
              <a:t>)</a:t>
            </a:r>
          </a:p>
        </p:txBody>
      </p:sp>
      <p:sp>
        <p:nvSpPr>
          <p:cNvPr id="8" name="Right Arrow 7"/>
          <p:cNvSpPr/>
          <p:nvPr/>
        </p:nvSpPr>
        <p:spPr>
          <a:xfrm>
            <a:off x="1571625" y="2857500"/>
            <a:ext cx="1143000" cy="12144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1400" b="1" dirty="0">
                <a:solidFill>
                  <a:srgbClr val="00B050"/>
                </a:solidFill>
              </a:rPr>
              <a:t>LAPOR</a:t>
            </a:r>
          </a:p>
        </p:txBody>
      </p:sp>
      <p:sp>
        <p:nvSpPr>
          <p:cNvPr id="9" name="Rectangle 8"/>
          <p:cNvSpPr/>
          <p:nvPr/>
        </p:nvSpPr>
        <p:spPr>
          <a:xfrm>
            <a:off x="2714625" y="2819400"/>
            <a:ext cx="1057275" cy="12382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FF00"/>
                </a:solidFill>
              </a:rPr>
              <a:t>INSTITUSI PENERIMA WAJIB LAPOR (PS 4 PP 25/2011)</a:t>
            </a:r>
            <a:r>
              <a:rPr lang="id-ID" sz="1100" dirty="0">
                <a:solidFill>
                  <a:srgbClr val="FFFF00"/>
                </a:solidFill>
              </a:rPr>
              <a:t> </a:t>
            </a:r>
          </a:p>
        </p:txBody>
      </p:sp>
      <p:sp>
        <p:nvSpPr>
          <p:cNvPr id="10" name="Down Arrow 9"/>
          <p:cNvSpPr/>
          <p:nvPr/>
        </p:nvSpPr>
        <p:spPr>
          <a:xfrm>
            <a:off x="2071670" y="4071942"/>
            <a:ext cx="2286016" cy="1571640"/>
          </a:xfrm>
          <a:prstGeom prst="downArrow">
            <a:avLst>
              <a:gd name="adj1" fmla="val 50000"/>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d-ID" sz="1200" b="1" dirty="0">
                <a:solidFill>
                  <a:srgbClr val="C00000"/>
                </a:solidFill>
              </a:rPr>
              <a:t>TDK MEMILIKI KEMAMPUAN/PERMINTAAN PECANDU</a:t>
            </a:r>
          </a:p>
        </p:txBody>
      </p:sp>
      <p:sp>
        <p:nvSpPr>
          <p:cNvPr id="11" name="Rectangle 10"/>
          <p:cNvSpPr/>
          <p:nvPr/>
        </p:nvSpPr>
        <p:spPr>
          <a:xfrm>
            <a:off x="2357438" y="5500688"/>
            <a:ext cx="1857375" cy="11287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200" b="1" dirty="0">
                <a:solidFill>
                  <a:srgbClr val="C00000"/>
                </a:solidFill>
              </a:rPr>
              <a:t>RUJUKAN INSTITUSI LAIN YG MEMILIKI KEMAMPUAN. (PS 11 (2) PP 25/2011)</a:t>
            </a:r>
          </a:p>
        </p:txBody>
      </p:sp>
      <p:sp>
        <p:nvSpPr>
          <p:cNvPr id="12" name="Right Arrow 11"/>
          <p:cNvSpPr/>
          <p:nvPr/>
        </p:nvSpPr>
        <p:spPr>
          <a:xfrm>
            <a:off x="3786182" y="2928934"/>
            <a:ext cx="1357312" cy="1714500"/>
          </a:xfrm>
          <a:prstGeom prst="rightArrow">
            <a:avLst>
              <a:gd name="adj1" fmla="val 50000"/>
              <a:gd name="adj2" fmla="val 5108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0000"/>
                </a:solidFill>
              </a:rPr>
              <a:t>LAPORKAN INFORMASI PECANDU</a:t>
            </a:r>
            <a:r>
              <a:rPr lang="en-US" sz="1100" b="1" dirty="0">
                <a:solidFill>
                  <a:srgbClr val="FF0000"/>
                </a:solidFill>
              </a:rPr>
              <a:t>  PS 18 (1) PP </a:t>
            </a:r>
            <a:r>
              <a:rPr lang="en-US" sz="1200" b="1" dirty="0">
                <a:solidFill>
                  <a:srgbClr val="FF0000"/>
                </a:solidFill>
              </a:rPr>
              <a:t>25/2011</a:t>
            </a:r>
            <a:r>
              <a:rPr lang="id-ID" sz="1100" b="1" dirty="0">
                <a:solidFill>
                  <a:srgbClr val="FF0000"/>
                </a:solidFill>
              </a:rPr>
              <a:t> </a:t>
            </a:r>
          </a:p>
        </p:txBody>
      </p:sp>
      <p:sp>
        <p:nvSpPr>
          <p:cNvPr id="14" name="Rectangle 13"/>
          <p:cNvSpPr/>
          <p:nvPr/>
        </p:nvSpPr>
        <p:spPr>
          <a:xfrm>
            <a:off x="5143500" y="2857500"/>
            <a:ext cx="1071563" cy="157163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b="1" dirty="0">
                <a:solidFill>
                  <a:srgbClr val="FFFF00"/>
                </a:solidFill>
              </a:rPr>
              <a:t>MENTERI</a:t>
            </a:r>
            <a:r>
              <a:rPr lang="id-ID" b="1" dirty="0">
                <a:solidFill>
                  <a:srgbClr val="FFFF00"/>
                </a:solidFill>
              </a:rPr>
              <a:t> </a:t>
            </a:r>
            <a:r>
              <a:rPr lang="id-ID" sz="1200" b="1" dirty="0">
                <a:solidFill>
                  <a:srgbClr val="FFFF00"/>
                </a:solidFill>
              </a:rPr>
              <a:t>TERKAIT PS 18 PP 25/2011</a:t>
            </a:r>
          </a:p>
        </p:txBody>
      </p:sp>
      <p:sp>
        <p:nvSpPr>
          <p:cNvPr id="15" name="Right Arrow 14"/>
          <p:cNvSpPr/>
          <p:nvPr/>
        </p:nvSpPr>
        <p:spPr>
          <a:xfrm>
            <a:off x="6215074" y="2571744"/>
            <a:ext cx="1404937" cy="19288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1100" dirty="0">
                <a:solidFill>
                  <a:srgbClr val="0070C0"/>
                </a:solidFill>
              </a:rPr>
              <a:t>SAMPAIKAN INFORMASI PECANDU </a:t>
            </a:r>
            <a:r>
              <a:rPr lang="en-US" sz="1100" dirty="0">
                <a:solidFill>
                  <a:srgbClr val="0070C0"/>
                </a:solidFill>
              </a:rPr>
              <a:t> PS 9 (1) pp </a:t>
            </a:r>
            <a:r>
              <a:rPr lang="en-US" sz="1400" dirty="0">
                <a:solidFill>
                  <a:srgbClr val="0070C0"/>
                </a:solidFill>
              </a:rPr>
              <a:t>15/2011</a:t>
            </a:r>
            <a:endParaRPr lang="id-ID" sz="1100" dirty="0">
              <a:solidFill>
                <a:srgbClr val="0070C0"/>
              </a:solidFill>
            </a:endParaRPr>
          </a:p>
        </p:txBody>
      </p:sp>
      <p:sp>
        <p:nvSpPr>
          <p:cNvPr id="16" name="Rectangle 15"/>
          <p:cNvSpPr/>
          <p:nvPr/>
        </p:nvSpPr>
        <p:spPr>
          <a:xfrm>
            <a:off x="4000500" y="1500188"/>
            <a:ext cx="1357313"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b="1" dirty="0">
                <a:solidFill>
                  <a:schemeClr val="bg1"/>
                </a:solidFill>
              </a:rPr>
              <a:t>MONEV</a:t>
            </a:r>
            <a:r>
              <a:rPr lang="en-US" b="1" dirty="0">
                <a:solidFill>
                  <a:schemeClr val="bg1"/>
                </a:solidFill>
              </a:rPr>
              <a:t> </a:t>
            </a:r>
          </a:p>
          <a:p>
            <a:pPr algn="ctr" fontAlgn="auto">
              <a:spcBef>
                <a:spcPts val="0"/>
              </a:spcBef>
              <a:spcAft>
                <a:spcPts val="0"/>
              </a:spcAft>
              <a:defRPr/>
            </a:pPr>
            <a:r>
              <a:rPr lang="en-US" b="1" dirty="0">
                <a:solidFill>
                  <a:schemeClr val="bg1"/>
                </a:solidFill>
              </a:rPr>
              <a:t>PS 20 PP 25/2011</a:t>
            </a:r>
            <a:endParaRPr lang="id-ID" b="1" dirty="0">
              <a:solidFill>
                <a:schemeClr val="bg1"/>
              </a:solidFill>
            </a:endParaRPr>
          </a:p>
        </p:txBody>
      </p:sp>
      <p:sp>
        <p:nvSpPr>
          <p:cNvPr id="18" name="Rectangle 17"/>
          <p:cNvSpPr/>
          <p:nvPr/>
        </p:nvSpPr>
        <p:spPr>
          <a:xfrm>
            <a:off x="7616825" y="2857500"/>
            <a:ext cx="1500188" cy="164307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b="1" dirty="0">
                <a:solidFill>
                  <a:srgbClr val="C00000"/>
                </a:solidFill>
              </a:rPr>
              <a:t>BNN </a:t>
            </a:r>
            <a:r>
              <a:rPr lang="id-ID" sz="1200" b="1" dirty="0">
                <a:solidFill>
                  <a:srgbClr val="C00000"/>
                </a:solidFill>
              </a:rPr>
              <a:t>PENYELENGGARA SISTEM INFORMASI PECANDU (PS 19 (2) PP 25/2011) </a:t>
            </a:r>
          </a:p>
        </p:txBody>
      </p:sp>
      <p:cxnSp>
        <p:nvCxnSpPr>
          <p:cNvPr id="53" name="Straight Connector 52"/>
          <p:cNvCxnSpPr/>
          <p:nvPr/>
        </p:nvCxnSpPr>
        <p:spPr>
          <a:xfrm>
            <a:off x="5357813" y="1643063"/>
            <a:ext cx="2643187"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357813" y="2000250"/>
            <a:ext cx="428625"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928938" y="1643063"/>
            <a:ext cx="1071562"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429000" y="2000250"/>
            <a:ext cx="571500"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2322513" y="2249488"/>
            <a:ext cx="1214437" cy="1587"/>
          </a:xfrm>
          <a:prstGeom prst="straightConnector1">
            <a:avLst/>
          </a:prstGeom>
          <a:ln cmpd="sng">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2999582" y="2428081"/>
            <a:ext cx="857250" cy="1587"/>
          </a:xfrm>
          <a:prstGeom prst="straightConnector1">
            <a:avLst/>
          </a:prstGeom>
          <a:ln cmpd="sng">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5358607" y="2428081"/>
            <a:ext cx="857250" cy="1587"/>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7394575" y="2249488"/>
            <a:ext cx="1214437" cy="1588"/>
          </a:xfrm>
          <a:prstGeom prst="line">
            <a:avLst/>
          </a:prstGeom>
          <a:ln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09600"/>
            <a:ext cx="8786842" cy="695348"/>
          </a:xfrm>
        </p:spPr>
        <p:txBody>
          <a:bodyPr>
            <a:normAutofit fontScale="90000"/>
          </a:bodyPr>
          <a:lstStyle/>
          <a:p>
            <a:pPr algn="ctr" eaLnBrk="1" fontAlgn="auto" hangingPunct="1">
              <a:spcAft>
                <a:spcPts val="0"/>
              </a:spcAft>
              <a:defRPr/>
            </a:pPr>
            <a:r>
              <a:rPr lang="id-ID"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PERAN SERTA MASYARAKAT</a:t>
            </a:r>
            <a:br>
              <a:rPr lang="id-ID"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id-ID"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id-ID"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id-ID"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4211" name="Content Placeholder 2"/>
          <p:cNvSpPr>
            <a:spLocks noGrp="1"/>
          </p:cNvSpPr>
          <p:nvPr>
            <p:ph idx="1"/>
          </p:nvPr>
        </p:nvSpPr>
        <p:spPr>
          <a:xfrm>
            <a:off x="357188" y="1143000"/>
            <a:ext cx="8786812" cy="5715000"/>
          </a:xfrm>
        </p:spPr>
        <p:txBody>
          <a:bodyPr/>
          <a:lstStyle/>
          <a:p>
            <a:pPr marL="582613" indent="-514350" algn="ctr" eaLnBrk="1" hangingPunct="1">
              <a:buFont typeface="Wingdings 2" pitchFamily="18" charset="2"/>
              <a:buNone/>
            </a:pPr>
            <a:r>
              <a:rPr lang="id-ID" sz="2000" b="1" u="sng" smtClean="0">
                <a:solidFill>
                  <a:srgbClr val="FF0000"/>
                </a:solidFill>
              </a:rPr>
              <a:t>Pasal 104</a:t>
            </a:r>
          </a:p>
          <a:p>
            <a:pPr marL="582613" indent="-514350" algn="ctr"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smtClean="0"/>
              <a:t>	Masyarakat mempunyaiu kesempatan yang seluas-luasnya untuk berperan serta membantu pencegahan dan pemberantasan penyalahgunaan dan peredaran gelap Narkotika dan Prekursor Narkotika.</a:t>
            </a:r>
          </a:p>
          <a:p>
            <a:pPr marL="582613" indent="-514350" eaLnBrk="1" hangingPunct="1">
              <a:buFont typeface="Wingdings 2" pitchFamily="18" charset="2"/>
              <a:buNone/>
            </a:pPr>
            <a:endParaRPr lang="id-ID" sz="2000" smtClean="0"/>
          </a:p>
          <a:p>
            <a:pPr marL="582613" indent="-514350"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b="1" u="sng" smtClean="0">
                <a:solidFill>
                  <a:srgbClr val="FF0000"/>
                </a:solidFill>
              </a:rPr>
              <a:t>Pasal 105</a:t>
            </a:r>
          </a:p>
          <a:p>
            <a:pPr marL="582613" indent="-514350" algn="ctr" eaLnBrk="1" hangingPunct="1">
              <a:buFont typeface="Wingdings 2" pitchFamily="18" charset="2"/>
              <a:buNone/>
            </a:pPr>
            <a:endParaRPr lang="id-ID" sz="2000" smtClean="0"/>
          </a:p>
          <a:p>
            <a:pPr marL="582613" indent="-514350" algn="ctr" eaLnBrk="1" hangingPunct="1">
              <a:buFont typeface="Wingdings 2" pitchFamily="18" charset="2"/>
              <a:buNone/>
            </a:pPr>
            <a:r>
              <a:rPr lang="id-ID" sz="2000" smtClean="0"/>
              <a:t>	Masyarakat mempunyai hak dan tanggung jawab dalam upaya pencegahan dan pemberantasan penyalahgunaan dan peredaran gelap Narkotika dan Prekursor Narkotika.</a:t>
            </a:r>
          </a:p>
          <a:p>
            <a:pPr marL="582613" indent="-514350" eaLnBrk="1" hangingPunct="1">
              <a:buFont typeface="Wingdings 2" pitchFamily="18" charset="2"/>
              <a:buNone/>
            </a:pPr>
            <a:endParaRPr lang="id-ID"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normAutofit/>
          </a:bodyPr>
          <a:lstStyle/>
          <a:p>
            <a:pPr marL="420624" indent="-384048" algn="ctr" eaLnBrk="1" fontAlgn="auto" hangingPunct="1">
              <a:spcAft>
                <a:spcPts val="0"/>
              </a:spcAft>
              <a:buFont typeface="Wingdings 2"/>
              <a:buNone/>
              <a:defRPr/>
            </a:pPr>
            <a:r>
              <a:rPr lang="id-ID" sz="2000" b="1" u="sng" dirty="0" smtClean="0">
                <a:solidFill>
                  <a:srgbClr val="FF0000"/>
                </a:solidFill>
              </a:rPr>
              <a:t>Pasal 106</a:t>
            </a:r>
          </a:p>
          <a:p>
            <a:pPr marL="420624" indent="-384048" algn="ctr" eaLnBrk="1" fontAlgn="auto" hangingPunct="1">
              <a:spcAft>
                <a:spcPts val="0"/>
              </a:spcAft>
              <a:buFont typeface="Wingdings 2"/>
              <a:buNone/>
              <a:defRPr/>
            </a:pPr>
            <a:endParaRPr lang="id-ID" dirty="0" smtClean="0"/>
          </a:p>
          <a:p>
            <a:pPr marL="420624" indent="-384048" algn="just" eaLnBrk="1" fontAlgn="auto" hangingPunct="1">
              <a:spcAft>
                <a:spcPts val="0"/>
              </a:spcAft>
              <a:buFont typeface="Wingdings 2"/>
              <a:buNone/>
              <a:defRPr/>
            </a:pPr>
            <a:r>
              <a:rPr lang="id-ID" sz="2000" dirty="0" smtClean="0"/>
              <a:t>Hak masyarakat dalam upaya pencegahan dan pemberantasan</a:t>
            </a:r>
          </a:p>
          <a:p>
            <a:pPr marL="420624" indent="-384048" algn="just" eaLnBrk="1" fontAlgn="auto" hangingPunct="1">
              <a:spcAft>
                <a:spcPts val="0"/>
              </a:spcAft>
              <a:buFont typeface="Wingdings 2"/>
              <a:buNone/>
              <a:defRPr/>
            </a:pPr>
            <a:r>
              <a:rPr lang="id-ID" sz="2000" dirty="0" smtClean="0"/>
              <a:t>penyalahgunaan dan peredaran gelap Narkotika dan Prekursor Narkotika</a:t>
            </a:r>
          </a:p>
          <a:p>
            <a:pPr marL="420624" indent="-384048" algn="just" eaLnBrk="1" fontAlgn="auto" hangingPunct="1">
              <a:spcAft>
                <a:spcPts val="0"/>
              </a:spcAft>
              <a:buFont typeface="Wingdings 2"/>
              <a:buNone/>
              <a:defRPr/>
            </a:pPr>
            <a:r>
              <a:rPr lang="id-ID" sz="2000" dirty="0" smtClean="0"/>
              <a:t>diwujudkan dalam bentuk :</a:t>
            </a:r>
          </a:p>
          <a:p>
            <a:pPr marL="493776" indent="-457200" eaLnBrk="1" fontAlgn="auto" hangingPunct="1">
              <a:spcAft>
                <a:spcPts val="0"/>
              </a:spcAft>
              <a:buFont typeface="Wingdings 2"/>
              <a:buAutoNum type="alphaLcPeriod"/>
              <a:defRPr/>
            </a:pPr>
            <a:r>
              <a:rPr lang="id-ID" sz="2000" dirty="0" smtClean="0"/>
              <a:t>Mencari, memperoleh, dan memberikan informasi adanya dugaan telah terjadi tindak pidana Narkotika dan Prekursor Narkotika;</a:t>
            </a:r>
          </a:p>
          <a:p>
            <a:pPr marL="493776" indent="-457200" eaLnBrk="1" fontAlgn="auto" hangingPunct="1">
              <a:spcAft>
                <a:spcPts val="0"/>
              </a:spcAft>
              <a:buFont typeface="Wingdings 2"/>
              <a:buAutoNum type="alphaLcPeriod"/>
              <a:defRPr/>
            </a:pPr>
            <a:r>
              <a:rPr lang="id-ID" sz="2000" dirty="0" smtClean="0"/>
              <a:t>Memperoleh pelayanan dalam mencari, memperoleh, dan memberikan informasi tentang adanya dugaan telah terjadi tindak pidana Narkotika dan Prekursor Narkotika kepada penegak hukum atau BNN yang menangani perkara tindak pidana Narkotika dan Prekursor Narkotika;</a:t>
            </a:r>
          </a:p>
          <a:p>
            <a:pPr marL="493776" indent="-457200" eaLnBrk="1" fontAlgn="auto" hangingPunct="1">
              <a:spcAft>
                <a:spcPts val="0"/>
              </a:spcAft>
              <a:buFont typeface="Wingdings 2"/>
              <a:buAutoNum type="alphaLcPeriod"/>
              <a:defRPr/>
            </a:pPr>
            <a:r>
              <a:rPr lang="id-ID" sz="2000" dirty="0" smtClean="0"/>
              <a:t>Menyampaikan saran dan pendapat secara bertanggung jawab kepada penegak hukum atau BNN yang menangani perkara tindak pidana Narkotika dan Prekursor Narkotika;</a:t>
            </a:r>
          </a:p>
          <a:p>
            <a:pPr marL="493776" indent="-457200" eaLnBrk="1" fontAlgn="auto" hangingPunct="1">
              <a:spcAft>
                <a:spcPts val="0"/>
              </a:spcAft>
              <a:buFont typeface="Wingdings 2"/>
              <a:buAutoNum type="alphaLcPeriod"/>
              <a:defRPr/>
            </a:pPr>
            <a:r>
              <a:rPr lang="id-ID" sz="2000" dirty="0" smtClean="0"/>
              <a:t>Memperoleh jawaban atas pertanyaan tentang laporannya yang diberikan kepada penegak hukum atau BNN;</a:t>
            </a:r>
          </a:p>
          <a:p>
            <a:pPr marL="493776" indent="-457200" eaLnBrk="1" fontAlgn="auto" hangingPunct="1">
              <a:spcAft>
                <a:spcPts val="0"/>
              </a:spcAft>
              <a:buFont typeface="Wingdings 2"/>
              <a:buAutoNum type="alphaLcPeriod"/>
              <a:defRPr/>
            </a:pPr>
            <a:r>
              <a:rPr lang="id-ID" sz="2000" dirty="0" smtClean="0"/>
              <a:t>Memperoleh perlindungan hukum pada saat yang bersangkutan melaksanakan haknya atau diminta hadir dalam proses peradilan.</a:t>
            </a:r>
            <a:endParaRPr lang="id-ID"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8" name="Picture 2" descr="C:\Users\SPRIKE~1\AppData\Local\Temp\CIMG1402.JPG"/>
          <p:cNvPicPr>
            <a:picLocks noChangeAspect="1" noChangeArrowheads="1"/>
          </p:cNvPicPr>
          <p:nvPr/>
        </p:nvPicPr>
        <p:blipFill>
          <a:blip r:embed="rId3"/>
          <a:srcRect l="9952" t="2751" r="7513" b="3801"/>
          <a:stretch>
            <a:fillRect/>
          </a:stretch>
        </p:blipFill>
        <p:spPr bwMode="auto">
          <a:xfrm>
            <a:off x="673100" y="1371600"/>
            <a:ext cx="7797800" cy="5181600"/>
          </a:xfrm>
          <a:prstGeom prst="rect">
            <a:avLst/>
          </a:prstGeom>
          <a:noFill/>
          <a:ln w="9525">
            <a:noFill/>
            <a:miter lim="800000"/>
            <a:headEnd/>
            <a:tailEnd/>
          </a:ln>
        </p:spPr>
      </p:pic>
      <p:sp>
        <p:nvSpPr>
          <p:cNvPr id="152579" name="WordArt 2"/>
          <p:cNvSpPr>
            <a:spLocks noChangeArrowheads="1" noChangeShapeType="1" noTextEdit="1"/>
          </p:cNvSpPr>
          <p:nvPr/>
        </p:nvSpPr>
        <p:spPr bwMode="auto">
          <a:xfrm>
            <a:off x="685800" y="407988"/>
            <a:ext cx="7772400" cy="582612"/>
          </a:xfrm>
          <a:prstGeom prst="rect">
            <a:avLst/>
          </a:prstGeom>
        </p:spPr>
        <p:txBody>
          <a:bodyPr wrap="none" fromWordArt="1">
            <a:prstTxWarp prst="textPlain">
              <a:avLst>
                <a:gd name="adj" fmla="val 50000"/>
              </a:avLst>
            </a:prstTxWarp>
          </a:bodyPr>
          <a:lstStyle/>
          <a:p>
            <a:pPr algn="ctr"/>
            <a:r>
              <a:rPr lang="id-ID" sz="3600" kern="10" dirty="0" smtClean="0">
                <a:ln w="12700">
                  <a:solidFill>
                    <a:srgbClr val="FF0000"/>
                  </a:solidFill>
                  <a:round/>
                  <a:headEnd/>
                  <a:tailEnd/>
                </a:ln>
                <a:solidFill>
                  <a:schemeClr val="bg1"/>
                </a:solidFill>
                <a:effectLst>
                  <a:outerShdw dist="45791" dir="2021404" algn="ctr" rotWithShape="0">
                    <a:srgbClr val="9999FF"/>
                  </a:outerShdw>
                </a:effectLst>
                <a:latin typeface="Arial Black"/>
              </a:rPr>
              <a:t>PERUBAHAN BENTUK FISIK PENGGUNA /PEMAKAI NARKOBA</a:t>
            </a:r>
            <a:endParaRPr lang="id-ID" sz="3600" kern="10" dirty="0">
              <a:ln w="12700">
                <a:solidFill>
                  <a:srgbClr val="FF0000"/>
                </a:solidFill>
                <a:round/>
                <a:headEnd/>
                <a:tailEnd/>
              </a:ln>
              <a:solidFill>
                <a:schemeClr val="bg1"/>
              </a:solidFill>
              <a:effectLst>
                <a:outerShdw dist="45791" dir="2021404" algn="ctr" rotWithShape="0">
                  <a:srgbClr val="9999FF"/>
                </a:outerShdw>
              </a:effectLst>
              <a:latin typeface="Arial Black"/>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2">
            <a:duotone>
              <a:schemeClr val="accent3">
                <a:shade val="45000"/>
                <a:satMod val="135000"/>
              </a:schemeClr>
              <a:prstClr val="white"/>
            </a:duotone>
          </a:blip>
          <a:srcRect/>
          <a:stretch>
            <a:fillRect/>
          </a:stretch>
        </p:blipFill>
        <p:spPr bwMode="auto">
          <a:xfrm>
            <a:off x="0" y="0"/>
            <a:ext cx="9144000" cy="6858000"/>
          </a:xfrm>
          <a:prstGeom prst="rect">
            <a:avLst/>
          </a:prstGeom>
          <a:noFill/>
          <a:ln w="9525">
            <a:noFill/>
            <a:miter lim="800000"/>
            <a:headEnd/>
            <a:tailEnd/>
          </a:ln>
          <a:effectLst/>
        </p:spPr>
      </p:pic>
      <p:sp>
        <p:nvSpPr>
          <p:cNvPr id="4" name="Rectangle 3"/>
          <p:cNvSpPr/>
          <p:nvPr/>
        </p:nvSpPr>
        <p:spPr>
          <a:xfrm>
            <a:off x="1055077" y="915399"/>
            <a:ext cx="4955395" cy="584775"/>
          </a:xfrm>
          <a:prstGeom prst="rect">
            <a:avLst/>
          </a:prstGeom>
          <a:noFill/>
        </p:spPr>
        <p:txBody>
          <a:bodyPr wrap="square">
            <a:spAutoFit/>
          </a:bodyPr>
          <a:lstStyle/>
          <a:p>
            <a:pPr algn="ctr" fontAlgn="auto">
              <a:spcBef>
                <a:spcPts val="0"/>
              </a:spcBef>
              <a:spcAft>
                <a:spcPts val="0"/>
              </a:spcAft>
              <a:defRPr/>
            </a:pP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MENGAPA  INDONESIA  SBG</a:t>
            </a:r>
          </a:p>
        </p:txBody>
      </p:sp>
      <p:sp>
        <p:nvSpPr>
          <p:cNvPr id="5" name="Rectangle 4"/>
          <p:cNvSpPr/>
          <p:nvPr/>
        </p:nvSpPr>
        <p:spPr>
          <a:xfrm>
            <a:off x="984739" y="1344027"/>
            <a:ext cx="5854873" cy="584775"/>
          </a:xfrm>
          <a:prstGeom prst="rect">
            <a:avLst/>
          </a:prstGeom>
          <a:noFill/>
        </p:spPr>
        <p:txBody>
          <a:bodyPr wrap="none">
            <a:spAutoFit/>
          </a:bodyPr>
          <a:lstStyle/>
          <a:p>
            <a:pPr algn="ctr" fontAlgn="auto">
              <a:spcBef>
                <a:spcPts val="0"/>
              </a:spcBef>
              <a:spcAft>
                <a:spcPts val="0"/>
              </a:spcAft>
              <a:defRPr/>
            </a:pP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TUJUAN PEREDARAN NARKOTIKA</a:t>
            </a:r>
          </a:p>
        </p:txBody>
      </p:sp>
      <p:sp>
        <p:nvSpPr>
          <p:cNvPr id="45061" name="TextBox 5"/>
          <p:cNvSpPr txBox="1">
            <a:spLocks noChangeArrowheads="1"/>
          </p:cNvSpPr>
          <p:nvPr/>
        </p:nvSpPr>
        <p:spPr bwMode="auto">
          <a:xfrm>
            <a:off x="1196975" y="1905000"/>
            <a:ext cx="5505450" cy="923925"/>
          </a:xfrm>
          <a:prstGeom prst="rect">
            <a:avLst/>
          </a:prstGeom>
          <a:noFill/>
          <a:ln w="9525">
            <a:noFill/>
            <a:miter lim="800000"/>
            <a:headEnd/>
            <a:tailEnd/>
          </a:ln>
        </p:spPr>
        <p:txBody>
          <a:bodyPr wrap="none">
            <a:spAutoFit/>
          </a:bodyPr>
          <a:lstStyle/>
          <a:p>
            <a:pPr marL="342900" indent="-342900">
              <a:buFontTx/>
              <a:buAutoNum type="arabicPeriod"/>
            </a:pPr>
            <a:r>
              <a:rPr lang="en-US" b="1">
                <a:solidFill>
                  <a:srgbClr val="0033CC"/>
                </a:solidFill>
                <a:latin typeface="Corbel" pitchFamily="34" charset="0"/>
              </a:rPr>
              <a:t>KEUNTUNGAN  YG DI DPT SANGAT BSR</a:t>
            </a:r>
          </a:p>
          <a:p>
            <a:pPr marL="342900" indent="-342900"/>
            <a:r>
              <a:rPr lang="en-US" b="1">
                <a:solidFill>
                  <a:srgbClr val="0033CC"/>
                </a:solidFill>
                <a:latin typeface="Corbel" pitchFamily="34" charset="0"/>
              </a:rPr>
              <a:t>	-  HARGA SHABU DI  MALAYSIA   Rp 450 JUTA / KG</a:t>
            </a:r>
          </a:p>
          <a:p>
            <a:pPr marL="342900" indent="-342900"/>
            <a:r>
              <a:rPr lang="en-US" b="1">
                <a:solidFill>
                  <a:srgbClr val="0033CC"/>
                </a:solidFill>
                <a:latin typeface="Corbel" pitchFamily="34" charset="0"/>
              </a:rPr>
              <a:t>	-  HARGA SHABU DI INDONESIA  Rp 1 M – 1,2 M /KG</a:t>
            </a:r>
          </a:p>
        </p:txBody>
      </p:sp>
      <p:sp>
        <p:nvSpPr>
          <p:cNvPr id="45062" name="TextBox 7"/>
          <p:cNvSpPr txBox="1">
            <a:spLocks noChangeArrowheads="1"/>
          </p:cNvSpPr>
          <p:nvPr/>
        </p:nvSpPr>
        <p:spPr bwMode="auto">
          <a:xfrm>
            <a:off x="1196975" y="2962275"/>
            <a:ext cx="6027738" cy="1200150"/>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2.	PINTU MSK SANGAT TERBUKA</a:t>
            </a:r>
          </a:p>
          <a:p>
            <a:pPr marL="342900" indent="-342900"/>
            <a:r>
              <a:rPr lang="en-US" b="1">
                <a:solidFill>
                  <a:srgbClr val="0033CC"/>
                </a:solidFill>
                <a:latin typeface="Corbel" pitchFamily="34" charset="0"/>
              </a:rPr>
              <a:t>	-  BANYAK PINTU MSK </a:t>
            </a:r>
          </a:p>
          <a:p>
            <a:pPr marL="342900" indent="-342900"/>
            <a:r>
              <a:rPr lang="en-US" b="1">
                <a:solidFill>
                  <a:srgbClr val="0033CC"/>
                </a:solidFill>
                <a:latin typeface="Corbel" pitchFamily="34" charset="0"/>
              </a:rPr>
              <a:t>	-  MO DI PINTU MSK SELALU BERUBAH </a:t>
            </a:r>
          </a:p>
          <a:p>
            <a:pPr marL="342900" indent="-342900"/>
            <a:r>
              <a:rPr lang="en-US" b="1">
                <a:solidFill>
                  <a:srgbClr val="0033CC"/>
                </a:solidFill>
                <a:latin typeface="Corbel" pitchFamily="34" charset="0"/>
              </a:rPr>
              <a:t>	-  PERALATAN DI PINTU MSK SGT SEDERHANA &amp; MANUAL</a:t>
            </a:r>
          </a:p>
        </p:txBody>
      </p:sp>
      <p:sp>
        <p:nvSpPr>
          <p:cNvPr id="45063" name="TextBox 8"/>
          <p:cNvSpPr txBox="1">
            <a:spLocks noChangeArrowheads="1"/>
          </p:cNvSpPr>
          <p:nvPr/>
        </p:nvSpPr>
        <p:spPr bwMode="auto">
          <a:xfrm>
            <a:off x="1196975" y="4333875"/>
            <a:ext cx="3810000" cy="646113"/>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3.	REKRUT KURIR MUDAH &amp; MURAH</a:t>
            </a:r>
          </a:p>
          <a:p>
            <a:pPr marL="342900" indent="-342900"/>
            <a:r>
              <a:rPr lang="en-US" b="1">
                <a:solidFill>
                  <a:srgbClr val="0033CC"/>
                </a:solidFill>
                <a:latin typeface="Corbel" pitchFamily="34" charset="0"/>
              </a:rPr>
              <a:t>	-  MEMANFAATKAN PARA WANITA</a:t>
            </a:r>
          </a:p>
        </p:txBody>
      </p:sp>
      <p:sp>
        <p:nvSpPr>
          <p:cNvPr id="45064" name="TextBox 9"/>
          <p:cNvSpPr txBox="1">
            <a:spLocks noChangeArrowheads="1"/>
          </p:cNvSpPr>
          <p:nvPr/>
        </p:nvSpPr>
        <p:spPr bwMode="auto">
          <a:xfrm>
            <a:off x="1196975" y="5172075"/>
            <a:ext cx="5857875" cy="646113"/>
          </a:xfrm>
          <a:prstGeom prst="rect">
            <a:avLst/>
          </a:prstGeom>
          <a:noFill/>
          <a:ln w="9525">
            <a:noFill/>
            <a:miter lim="800000"/>
            <a:headEnd/>
            <a:tailEnd/>
          </a:ln>
        </p:spPr>
        <p:txBody>
          <a:bodyPr wrap="none">
            <a:spAutoFit/>
          </a:bodyPr>
          <a:lstStyle/>
          <a:p>
            <a:pPr marL="342900" indent="-342900"/>
            <a:r>
              <a:rPr lang="en-US" b="1">
                <a:solidFill>
                  <a:srgbClr val="0033CC"/>
                </a:solidFill>
                <a:latin typeface="Corbel" pitchFamily="34" charset="0"/>
              </a:rPr>
              <a:t>4.	BANYAK PECANDU / ADICTIF</a:t>
            </a:r>
          </a:p>
          <a:p>
            <a:pPr marL="342900" indent="-342900"/>
            <a:r>
              <a:rPr lang="en-US" b="1">
                <a:solidFill>
                  <a:srgbClr val="0033CC"/>
                </a:solidFill>
                <a:latin typeface="Corbel" pitchFamily="34" charset="0"/>
              </a:rPr>
              <a:t>	-  HKM  DASAR            SUPLAY &amp; DEMAND              ILEGAL</a:t>
            </a:r>
          </a:p>
        </p:txBody>
      </p:sp>
      <p:cxnSp>
        <p:nvCxnSpPr>
          <p:cNvPr id="12" name="Straight Arrow Connector 11"/>
          <p:cNvCxnSpPr/>
          <p:nvPr/>
        </p:nvCxnSpPr>
        <p:spPr>
          <a:xfrm>
            <a:off x="3143240" y="5643578"/>
            <a:ext cx="542925"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a:xfrm>
            <a:off x="5786446" y="5643578"/>
            <a:ext cx="6096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46091" name="Slide Number Placeholder 10"/>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DFB7F28-3A6B-41E2-AB45-80C86A377319}" type="slidenum">
              <a:rPr lang="en-US" smtClean="0"/>
              <a:pPr fontAlgn="base">
                <a:spcBef>
                  <a:spcPct val="0"/>
                </a:spcBef>
                <a:spcAft>
                  <a:spcPct val="0"/>
                </a:spcAft>
                <a:defRPr/>
              </a:pPr>
              <a:t>2</a:t>
            </a:fld>
            <a:endParaRPr lang="en-US" smtClean="0"/>
          </a:p>
        </p:txBody>
      </p:sp>
      <p:graphicFrame>
        <p:nvGraphicFramePr>
          <p:cNvPr id="15" name="Table 14"/>
          <p:cNvGraphicFramePr>
            <a:graphicFrameLocks noGrp="1"/>
          </p:cNvGraphicFramePr>
          <p:nvPr/>
        </p:nvGraphicFramePr>
        <p:xfrm>
          <a:off x="857224" y="0"/>
          <a:ext cx="5429288" cy="822960"/>
        </p:xfrm>
        <a:graphic>
          <a:graphicData uri="http://schemas.openxmlformats.org/drawingml/2006/table">
            <a:tbl>
              <a:tblPr firstRow="1" bandRow="1">
                <a:tableStyleId>{5C22544A-7EE6-4342-B048-85BDC9FD1C3A}</a:tableStyleId>
              </a:tblPr>
              <a:tblGrid>
                <a:gridCol w="5429288">
                  <a:extLst>
                    <a:ext uri="{9D8B030D-6E8A-4147-A177-3AD203B41FA5}">
                      <a16:colId xmlns:a16="http://schemas.microsoft.com/office/drawing/2014/main" val="20000"/>
                    </a:ext>
                  </a:extLst>
                </a:gridCol>
              </a:tblGrid>
              <a:tr h="642918">
                <a:tc>
                  <a:txBody>
                    <a:bodyPr/>
                    <a:lstStyle/>
                    <a:p>
                      <a:r>
                        <a:rPr lang="id-ID" sz="2400" b="1" dirty="0" smtClean="0">
                          <a:solidFill>
                            <a:srgbClr val="FFFF00"/>
                          </a:solidFill>
                        </a:rPr>
                        <a:t>INDONESIA</a:t>
                      </a:r>
                      <a:r>
                        <a:rPr lang="id-ID" sz="2400" b="1" baseline="0" dirty="0" smtClean="0">
                          <a:solidFill>
                            <a:srgbClr val="FFFF00"/>
                          </a:solidFill>
                        </a:rPr>
                        <a:t> TUJUAN PEREDARAN NARKOBA</a:t>
                      </a:r>
                      <a:endParaRPr lang="id-ID" sz="2400" b="1" dirty="0">
                        <a:solidFill>
                          <a:srgbClr val="FFFF00"/>
                        </a:solidFill>
                      </a:endParaRPr>
                    </a:p>
                  </a:txBody>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500042"/>
            <a:ext cx="5643602" cy="64294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id-ID" dirty="0" smtClean="0"/>
              <a:t>APA ITU NARKOBA?</a:t>
            </a:r>
            <a:endParaRPr lang="id-ID"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id-ID" sz="2000" b="1" dirty="0" smtClean="0">
                <a:solidFill>
                  <a:srgbClr val="7030A0"/>
                </a:solidFill>
              </a:rPr>
              <a:t>Narkoba atau narkotika dan obat-obatan berbahaya adalah bahan kimia baik sintetik ataupun organik yang merusak kerja saraf. </a:t>
            </a:r>
          </a:p>
          <a:p>
            <a:r>
              <a:rPr lang="id-ID" sz="2000" b="1" dirty="0" smtClean="0">
                <a:solidFill>
                  <a:srgbClr val="7030A0"/>
                </a:solidFill>
              </a:rPr>
              <a:t>Pengertian narkoba oleh kementerian kesehatan diartikan sebagai NAPZA. Narkotika, Psikotropika, dan Zat Adiktif. Narkoba dapat menyebabkan ketagihan, terganggu pada bagian saraf dan atau mampu tidak sadarkan diri.</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id-ID" sz="2400" b="1" dirty="0" smtClean="0">
                <a:solidFill>
                  <a:srgbClr val="002060"/>
                </a:solidFill>
              </a:rPr>
              <a:t>APA ITU NARKOTIKA DAN PREKURSOR NARKOTIKA?</a:t>
            </a:r>
            <a:endParaRPr lang="id-ID" sz="2400" b="1" dirty="0">
              <a:solidFill>
                <a:srgbClr val="002060"/>
              </a:solidFill>
            </a:endParaRP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a:bodyPr>
          <a:lstStyle/>
          <a:p>
            <a:r>
              <a:rPr lang="id-ID" sz="2400" b="1" dirty="0" smtClean="0"/>
              <a:t>NARKOTIKA ADALAH </a:t>
            </a:r>
            <a:r>
              <a:rPr lang="id-ID" sz="2400" b="1" dirty="0" smtClean="0">
                <a:solidFill>
                  <a:srgbClr val="FF0000"/>
                </a:solidFill>
              </a:rPr>
              <a:t>ZAT ATAU OBAT YANG BERASAL DARI TANAMAN ATAU BUKAN TANAMAN BAIK SINTETIS MAUPUN </a:t>
            </a:r>
            <a:r>
              <a:rPr lang="en-US" sz="2400" b="1" dirty="0" smtClean="0">
                <a:solidFill>
                  <a:srgbClr val="FF0000"/>
                </a:solidFill>
              </a:rPr>
              <a:t>SEMI</a:t>
            </a:r>
            <a:r>
              <a:rPr lang="id-ID" sz="2400" b="1" dirty="0" smtClean="0">
                <a:solidFill>
                  <a:srgbClr val="FF0000"/>
                </a:solidFill>
              </a:rPr>
              <a:t>SINTETIS </a:t>
            </a:r>
            <a:r>
              <a:rPr lang="id-ID" sz="2400" b="1" dirty="0" smtClean="0"/>
              <a:t>YANG DAPAT </a:t>
            </a:r>
            <a:r>
              <a:rPr lang="id-ID" sz="2400" b="1" dirty="0" smtClean="0">
                <a:solidFill>
                  <a:srgbClr val="FFFF00"/>
                </a:solidFill>
              </a:rPr>
              <a:t>MENYEBABKAN PENURUNAN ATAU PERUBAHAN KESADARAN, HILANGNYA RASA, MENGURANGI SAMPAI MENGHILANGKAN RASA NYERI DAN DAPAT MENIMBULKAN KETERGANTUNGAN.</a:t>
            </a:r>
          </a:p>
          <a:p>
            <a:r>
              <a:rPr lang="id-ID" sz="2400" b="1" dirty="0" smtClean="0"/>
              <a:t>PREKURSOR NARKOTIKA YAITU </a:t>
            </a:r>
            <a:r>
              <a:rPr lang="id-ID" sz="2400" b="1" dirty="0" smtClean="0">
                <a:solidFill>
                  <a:srgbClr val="FF0000"/>
                </a:solidFill>
              </a:rPr>
              <a:t>ZAT ATAU BAHAN PEMULA ATAU BAHAN KIMIA YANG DAPAT DIGUNAKAN DALAM PEMBUATAN NARKOTIKA.</a:t>
            </a:r>
            <a:endParaRPr lang="id-ID"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638"/>
            <a:ext cx="5214974" cy="1143000"/>
          </a:xfrm>
        </p:spPr>
        <p:style>
          <a:lnRef idx="1">
            <a:schemeClr val="dk1"/>
          </a:lnRef>
          <a:fillRef idx="2">
            <a:schemeClr val="dk1"/>
          </a:fillRef>
          <a:effectRef idx="1">
            <a:schemeClr val="dk1"/>
          </a:effectRef>
          <a:fontRef idx="minor">
            <a:schemeClr val="dk1"/>
          </a:fontRef>
        </p:style>
        <p:txBody>
          <a:bodyPr>
            <a:normAutofit/>
          </a:bodyPr>
          <a:lstStyle/>
          <a:p>
            <a:r>
              <a:rPr lang="id-ID" sz="2800" b="1" dirty="0" smtClean="0">
                <a:solidFill>
                  <a:srgbClr val="FF0000"/>
                </a:solidFill>
              </a:rPr>
              <a:t>APA ITU PSIKOTROPIKA?</a:t>
            </a:r>
            <a:endParaRPr lang="id-ID" sz="2800" b="1" dirty="0">
              <a:solidFill>
                <a:srgbClr val="FF0000"/>
              </a:solidFill>
            </a:endParaRPr>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r>
              <a:rPr lang="id-ID" dirty="0" smtClean="0">
                <a:solidFill>
                  <a:srgbClr val="002060"/>
                </a:solidFill>
              </a:rPr>
              <a:t>psikotropika adalah segala narkoba yang tidak mengandung narkotik atau narkoba yang tidak menyebabkan hilang rasa sakit akan tetapi memberikan efek ketagihan dan terganggunya saraf akan tetapi bukan pada bagian rasa sakit.</a:t>
            </a:r>
          </a:p>
          <a:p>
            <a:r>
              <a:rPr lang="id-ID" b="1" dirty="0" smtClean="0">
                <a:solidFill>
                  <a:srgbClr val="FFFF00"/>
                </a:solidFill>
              </a:rPr>
              <a:t>Narkoba jenis ini mampu mengubah mental dan tingkah laku penggunanya. Contoh dari psikotropika adalah Ekstasi atau Inex atau Metamphetamines, Demerol. Speed, Angel Dust, Sabu-sabu(Shabu/Syabu/ICE), Sedatif-Hipnotik Benzodiazepin/BDZ), BK, Lexo, MG, Rohip, Dum, Megadon, Nipam.</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3. </a:t>
            </a:r>
            <a:r>
              <a:rPr lang="en-US" dirty="0" err="1" smtClean="0"/>
              <a:t>Zat</a:t>
            </a:r>
            <a:r>
              <a:rPr lang="en-US" dirty="0" smtClean="0"/>
              <a:t> </a:t>
            </a:r>
            <a:r>
              <a:rPr lang="en-US" dirty="0" err="1" smtClean="0"/>
              <a:t>psiko</a:t>
            </a:r>
            <a:r>
              <a:rPr lang="en-US" dirty="0" smtClean="0"/>
              <a:t> </a:t>
            </a:r>
            <a:r>
              <a:rPr lang="en-US" dirty="0" err="1" smtClean="0"/>
              <a:t>aktif</a:t>
            </a:r>
            <a:r>
              <a:rPr lang="en-US" dirty="0" smtClean="0"/>
              <a:t> </a:t>
            </a:r>
            <a:r>
              <a:rPr lang="en-US" dirty="0" err="1" smtClean="0"/>
              <a:t>lainnya</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20000"/>
          </a:bodyPr>
          <a:lstStyle/>
          <a:p>
            <a:r>
              <a:rPr lang="en-US" dirty="0" err="1" smtClean="0"/>
              <a:t>Artinya</a:t>
            </a:r>
            <a:r>
              <a:rPr lang="en-US" dirty="0" smtClean="0"/>
              <a:t> </a:t>
            </a:r>
            <a:r>
              <a:rPr lang="en-US" dirty="0" err="1" smtClean="0"/>
              <a:t>zat</a:t>
            </a:r>
            <a:r>
              <a:rPr lang="en-US" dirty="0" smtClean="0"/>
              <a:t>/ </a:t>
            </a:r>
            <a:r>
              <a:rPr lang="en-US" dirty="0" err="1" smtClean="0"/>
              <a:t>bahan</a:t>
            </a:r>
            <a:r>
              <a:rPr lang="en-US" dirty="0" smtClean="0"/>
              <a:t> </a:t>
            </a:r>
            <a:r>
              <a:rPr lang="en-US" dirty="0" err="1" smtClean="0"/>
              <a:t>lainyang</a:t>
            </a:r>
            <a:r>
              <a:rPr lang="en-US" dirty="0" smtClean="0"/>
              <a:t> </a:t>
            </a:r>
            <a:r>
              <a:rPr lang="en-US" dirty="0" err="1" smtClean="0"/>
              <a:t>bukan</a:t>
            </a:r>
            <a:r>
              <a:rPr lang="en-US" dirty="0" smtClean="0"/>
              <a:t> </a:t>
            </a:r>
            <a:r>
              <a:rPr lang="en-US" dirty="0" err="1" smtClean="0"/>
              <a:t>narkotika</a:t>
            </a:r>
            <a:r>
              <a:rPr lang="en-US" dirty="0" smtClean="0"/>
              <a:t> </a:t>
            </a:r>
            <a:r>
              <a:rPr lang="en-US" dirty="0" err="1" smtClean="0"/>
              <a:t>dan</a:t>
            </a:r>
            <a:r>
              <a:rPr lang="en-US" dirty="0" smtClean="0"/>
              <a:t> </a:t>
            </a:r>
            <a:r>
              <a:rPr lang="en-US" dirty="0" err="1" smtClean="0"/>
              <a:t>psikotropika</a:t>
            </a:r>
            <a:r>
              <a:rPr lang="en-US" dirty="0" smtClean="0"/>
              <a:t>, </a:t>
            </a:r>
            <a:r>
              <a:rPr lang="en-US" dirty="0" err="1" smtClean="0"/>
              <a:t>namunberpengaruh</a:t>
            </a:r>
            <a:r>
              <a:rPr lang="en-US" dirty="0" smtClean="0"/>
              <a:t> </a:t>
            </a:r>
            <a:r>
              <a:rPr lang="en-US" dirty="0" err="1" smtClean="0"/>
              <a:t>pada</a:t>
            </a:r>
            <a:r>
              <a:rPr lang="en-US" dirty="0" smtClean="0"/>
              <a:t> </a:t>
            </a:r>
            <a:r>
              <a:rPr lang="en-US" dirty="0" err="1" smtClean="0"/>
              <a:t>kerja</a:t>
            </a:r>
            <a:r>
              <a:rPr lang="en-US" dirty="0" smtClean="0"/>
              <a:t> </a:t>
            </a:r>
            <a:r>
              <a:rPr lang="en-US" dirty="0" err="1" smtClean="0"/>
              <a:t>otak</a:t>
            </a:r>
            <a:r>
              <a:rPr lang="en-US" dirty="0" smtClean="0"/>
              <a:t>, </a:t>
            </a:r>
            <a:r>
              <a:rPr lang="en-US" dirty="0" err="1" smtClean="0"/>
              <a:t>dan</a:t>
            </a:r>
            <a:r>
              <a:rPr lang="en-US" dirty="0" smtClean="0"/>
              <a:t> </a:t>
            </a:r>
            <a:r>
              <a:rPr lang="en-US" dirty="0" err="1" smtClean="0"/>
              <a:t>tidak</a:t>
            </a:r>
            <a:r>
              <a:rPr lang="en-US" dirty="0" smtClean="0"/>
              <a:t> </a:t>
            </a:r>
            <a:r>
              <a:rPr lang="en-US" dirty="0" err="1" smtClean="0"/>
              <a:t>tercantum</a:t>
            </a:r>
            <a:r>
              <a:rPr lang="en-US" dirty="0" smtClean="0"/>
              <a:t> </a:t>
            </a:r>
            <a:r>
              <a:rPr lang="en-US" dirty="0" err="1" smtClean="0"/>
              <a:t>dalam</a:t>
            </a:r>
            <a:r>
              <a:rPr lang="en-US" dirty="0" smtClean="0"/>
              <a:t> </a:t>
            </a:r>
            <a:r>
              <a:rPr lang="en-US" dirty="0" err="1" smtClean="0"/>
              <a:t>peraturan</a:t>
            </a:r>
            <a:r>
              <a:rPr lang="en-US" dirty="0" smtClean="0"/>
              <a:t> </a:t>
            </a:r>
            <a:r>
              <a:rPr lang="en-US" dirty="0" err="1" smtClean="0"/>
              <a:t>perundang</a:t>
            </a:r>
            <a:r>
              <a:rPr lang="en-US" dirty="0" smtClean="0"/>
              <a:t> </a:t>
            </a:r>
            <a:r>
              <a:rPr lang="en-US" dirty="0" err="1" smtClean="0"/>
              <a:t>undangan</a:t>
            </a:r>
            <a:r>
              <a:rPr lang="en-US" dirty="0" smtClean="0"/>
              <a:t> </a:t>
            </a:r>
            <a:r>
              <a:rPr lang="en-US" dirty="0" err="1" smtClean="0"/>
              <a:t>tentang</a:t>
            </a:r>
            <a:r>
              <a:rPr lang="en-US" dirty="0" smtClean="0"/>
              <a:t> </a:t>
            </a:r>
            <a:r>
              <a:rPr lang="en-US" dirty="0" err="1" smtClean="0"/>
              <a:t>narkotika</a:t>
            </a:r>
            <a:r>
              <a:rPr lang="en-US" dirty="0" smtClean="0"/>
              <a:t> </a:t>
            </a:r>
            <a:r>
              <a:rPr lang="en-US" dirty="0" err="1" smtClean="0"/>
              <a:t>dan</a:t>
            </a:r>
            <a:r>
              <a:rPr lang="en-US" dirty="0" smtClean="0"/>
              <a:t> </a:t>
            </a:r>
            <a:r>
              <a:rPr lang="en-US" dirty="0" err="1" smtClean="0"/>
              <a:t>psikotropika</a:t>
            </a:r>
            <a:r>
              <a:rPr lang="en-US" dirty="0" smtClean="0"/>
              <a:t>.</a:t>
            </a:r>
          </a:p>
          <a:p>
            <a:r>
              <a:rPr lang="en-US" dirty="0" err="1" smtClean="0">
                <a:solidFill>
                  <a:srgbClr val="C00000"/>
                </a:solidFill>
              </a:rPr>
              <a:t>Contoh</a:t>
            </a:r>
            <a:r>
              <a:rPr lang="en-US" dirty="0" smtClean="0">
                <a:solidFill>
                  <a:srgbClr val="C00000"/>
                </a:solidFill>
              </a:rPr>
              <a:t> </a:t>
            </a:r>
            <a:r>
              <a:rPr lang="en-US" dirty="0" err="1" smtClean="0">
                <a:solidFill>
                  <a:srgbClr val="C00000"/>
                </a:solidFill>
              </a:rPr>
              <a:t>zat</a:t>
            </a:r>
            <a:r>
              <a:rPr lang="en-US" dirty="0" smtClean="0">
                <a:solidFill>
                  <a:srgbClr val="C00000"/>
                </a:solidFill>
              </a:rPr>
              <a:t> </a:t>
            </a:r>
            <a:r>
              <a:rPr lang="en-US" dirty="0" err="1" smtClean="0">
                <a:solidFill>
                  <a:srgbClr val="C00000"/>
                </a:solidFill>
              </a:rPr>
              <a:t>psikoaktif</a:t>
            </a:r>
            <a:r>
              <a:rPr lang="en-US" dirty="0" smtClean="0">
                <a:solidFill>
                  <a:srgbClr val="C00000"/>
                </a:solidFill>
              </a:rPr>
              <a:t> yang </a:t>
            </a:r>
            <a:r>
              <a:rPr lang="en-US" dirty="0" err="1" smtClean="0">
                <a:solidFill>
                  <a:srgbClr val="C00000"/>
                </a:solidFill>
              </a:rPr>
              <a:t>sering</a:t>
            </a:r>
            <a:r>
              <a:rPr lang="en-US" dirty="0" smtClean="0">
                <a:solidFill>
                  <a:srgbClr val="C00000"/>
                </a:solidFill>
              </a:rPr>
              <a:t> </a:t>
            </a:r>
            <a:r>
              <a:rPr lang="en-US" dirty="0" err="1" smtClean="0">
                <a:solidFill>
                  <a:srgbClr val="C00000"/>
                </a:solidFill>
              </a:rPr>
              <a:t>disalah</a:t>
            </a:r>
            <a:r>
              <a:rPr lang="en-US" dirty="0" smtClean="0">
                <a:solidFill>
                  <a:srgbClr val="C00000"/>
                </a:solidFill>
              </a:rPr>
              <a:t> </a:t>
            </a:r>
            <a:r>
              <a:rPr lang="en-US" dirty="0" err="1" smtClean="0">
                <a:solidFill>
                  <a:srgbClr val="C00000"/>
                </a:solidFill>
              </a:rPr>
              <a:t>gunakan</a:t>
            </a:r>
            <a:r>
              <a:rPr lang="en-US" dirty="0" smtClean="0">
                <a:solidFill>
                  <a:srgbClr val="C00000"/>
                </a:solidFill>
              </a:rPr>
              <a:t> :</a:t>
            </a:r>
          </a:p>
          <a:p>
            <a:pPr>
              <a:buNone/>
            </a:pPr>
            <a:r>
              <a:rPr lang="en-US" dirty="0" smtClean="0"/>
              <a:t>▪  </a:t>
            </a:r>
            <a:r>
              <a:rPr lang="en-US" dirty="0" err="1" smtClean="0">
                <a:solidFill>
                  <a:srgbClr val="7030A0"/>
                </a:solidFill>
              </a:rPr>
              <a:t>alkohol</a:t>
            </a:r>
            <a:r>
              <a:rPr lang="en-US" dirty="0" smtClean="0"/>
              <a:t> yang </a:t>
            </a:r>
            <a:r>
              <a:rPr lang="en-US" dirty="0" err="1" smtClean="0"/>
              <a:t>tedapat</a:t>
            </a:r>
            <a:r>
              <a:rPr lang="en-US" dirty="0" smtClean="0"/>
              <a:t> </a:t>
            </a:r>
            <a:r>
              <a:rPr lang="en-US" dirty="0" err="1" smtClean="0"/>
              <a:t>dalam</a:t>
            </a:r>
            <a:r>
              <a:rPr lang="en-US" dirty="0" smtClean="0"/>
              <a:t> </a:t>
            </a:r>
            <a:r>
              <a:rPr lang="en-US" dirty="0" err="1" smtClean="0"/>
              <a:t>miras</a:t>
            </a:r>
            <a:r>
              <a:rPr lang="en-US" dirty="0" smtClean="0"/>
              <a:t>,</a:t>
            </a:r>
          </a:p>
          <a:p>
            <a:pPr>
              <a:buNone/>
            </a:pPr>
            <a:r>
              <a:rPr lang="en-US" dirty="0" smtClean="0"/>
              <a:t>▪  </a:t>
            </a:r>
            <a:r>
              <a:rPr lang="en-US" dirty="0" err="1" smtClean="0">
                <a:solidFill>
                  <a:srgbClr val="7030A0"/>
                </a:solidFill>
              </a:rPr>
              <a:t>Inhalansia</a:t>
            </a:r>
            <a:r>
              <a:rPr lang="en-US" dirty="0" smtClean="0">
                <a:solidFill>
                  <a:srgbClr val="7030A0"/>
                </a:solidFill>
              </a:rPr>
              <a:t>/ </a:t>
            </a:r>
            <a:r>
              <a:rPr lang="en-US" dirty="0" err="1" smtClean="0">
                <a:solidFill>
                  <a:srgbClr val="7030A0"/>
                </a:solidFill>
              </a:rPr>
              <a:t>sovlen</a:t>
            </a:r>
            <a:r>
              <a:rPr lang="en-US" dirty="0" smtClean="0"/>
              <a:t>, </a:t>
            </a:r>
            <a:r>
              <a:rPr lang="en-US" dirty="0" err="1" smtClean="0"/>
              <a:t>yaitu</a:t>
            </a:r>
            <a:r>
              <a:rPr lang="en-US" dirty="0" smtClean="0"/>
              <a:t> gas </a:t>
            </a:r>
            <a:r>
              <a:rPr lang="en-US" dirty="0" err="1" smtClean="0"/>
              <a:t>atau</a:t>
            </a:r>
            <a:r>
              <a:rPr lang="en-US" dirty="0" smtClean="0"/>
              <a:t> </a:t>
            </a:r>
            <a:r>
              <a:rPr lang="en-US" dirty="0" err="1" smtClean="0"/>
              <a:t>zat</a:t>
            </a:r>
            <a:r>
              <a:rPr lang="en-US" dirty="0" smtClean="0"/>
              <a:t> yang </a:t>
            </a:r>
            <a:r>
              <a:rPr lang="en-US" dirty="0" err="1" smtClean="0"/>
              <a:t>mudah</a:t>
            </a:r>
            <a:r>
              <a:rPr lang="en-US" dirty="0" smtClean="0"/>
              <a:t> </a:t>
            </a:r>
            <a:r>
              <a:rPr lang="en-US" dirty="0" err="1" smtClean="0"/>
              <a:t>menguap</a:t>
            </a:r>
            <a:r>
              <a:rPr lang="en-US" dirty="0" smtClean="0"/>
              <a:t>,</a:t>
            </a:r>
          </a:p>
          <a:p>
            <a:pPr>
              <a:buNone/>
            </a:pPr>
            <a:r>
              <a:rPr lang="en-US" dirty="0" smtClean="0"/>
              <a:t>▪  </a:t>
            </a:r>
            <a:r>
              <a:rPr lang="en-US" dirty="0" err="1" smtClean="0">
                <a:solidFill>
                  <a:srgbClr val="7030A0"/>
                </a:solidFill>
              </a:rPr>
              <a:t>Nikotin</a:t>
            </a:r>
            <a:r>
              <a:rPr lang="en-US" dirty="0" smtClean="0">
                <a:solidFill>
                  <a:srgbClr val="7030A0"/>
                </a:solidFill>
              </a:rPr>
              <a:t> </a:t>
            </a:r>
            <a:r>
              <a:rPr lang="en-US" dirty="0" smtClean="0"/>
              <a:t>yang </a:t>
            </a:r>
            <a:r>
              <a:rPr lang="en-US" dirty="0" err="1" smtClean="0"/>
              <a:t>terdapat</a:t>
            </a:r>
            <a:r>
              <a:rPr lang="en-US" dirty="0" smtClean="0"/>
              <a:t> </a:t>
            </a:r>
            <a:r>
              <a:rPr lang="en-US" dirty="0" err="1" smtClean="0"/>
              <a:t>pada</a:t>
            </a:r>
            <a:r>
              <a:rPr lang="en-US" dirty="0" smtClean="0"/>
              <a:t> </a:t>
            </a:r>
            <a:r>
              <a:rPr lang="en-US" dirty="0" err="1" smtClean="0"/>
              <a:t>rokok</a:t>
            </a:r>
            <a:r>
              <a:rPr lang="en-US" dirty="0" smtClean="0"/>
              <a:t>,</a:t>
            </a:r>
          </a:p>
          <a:p>
            <a:pPr>
              <a:buNone/>
            </a:pPr>
            <a:r>
              <a:rPr lang="en-US" dirty="0" smtClean="0"/>
              <a:t>▪  </a:t>
            </a:r>
            <a:r>
              <a:rPr lang="en-US" dirty="0" err="1" smtClean="0">
                <a:solidFill>
                  <a:srgbClr val="7030A0"/>
                </a:solidFill>
              </a:rPr>
              <a:t>Kafein</a:t>
            </a:r>
            <a:r>
              <a:rPr lang="en-US" dirty="0" smtClean="0"/>
              <a:t> yang </a:t>
            </a:r>
            <a:r>
              <a:rPr lang="en-US" dirty="0" err="1" smtClean="0"/>
              <a:t>terdapat</a:t>
            </a:r>
            <a:r>
              <a:rPr lang="en-US" dirty="0" smtClean="0"/>
              <a:t> </a:t>
            </a:r>
            <a:r>
              <a:rPr lang="en-US" dirty="0" err="1" smtClean="0"/>
              <a:t>pda</a:t>
            </a:r>
            <a:r>
              <a:rPr lang="en-US" dirty="0" smtClean="0"/>
              <a:t> kopi, </a:t>
            </a:r>
            <a:r>
              <a:rPr lang="en-US" dirty="0" err="1" smtClean="0"/>
              <a:t>minuman</a:t>
            </a:r>
            <a:r>
              <a:rPr lang="en-US" dirty="0" smtClean="0"/>
              <a:t> </a:t>
            </a:r>
            <a:r>
              <a:rPr lang="en-US" dirty="0" err="1" smtClean="0"/>
              <a:t>penambah</a:t>
            </a:r>
            <a:r>
              <a:rPr lang="en-US" dirty="0" smtClean="0"/>
              <a:t> </a:t>
            </a:r>
            <a:r>
              <a:rPr lang="en-US" dirty="0" err="1" smtClean="0"/>
              <a:t>energi</a:t>
            </a:r>
            <a:r>
              <a:rPr lang="en-US" dirty="0" smtClean="0"/>
              <a:t> </a:t>
            </a:r>
            <a:r>
              <a:rPr lang="en-US" dirty="0" err="1" smtClean="0"/>
              <a:t>dan</a:t>
            </a:r>
            <a:r>
              <a:rPr lang="en-US" dirty="0" smtClean="0"/>
              <a:t> </a:t>
            </a:r>
            <a:r>
              <a:rPr lang="en-US" dirty="0" err="1" smtClean="0"/>
              <a:t>obat</a:t>
            </a:r>
            <a:r>
              <a:rPr lang="en-US" dirty="0" smtClean="0"/>
              <a:t> </a:t>
            </a:r>
            <a:r>
              <a:rPr lang="en-US" dirty="0" err="1" smtClean="0"/>
              <a:t>sakit</a:t>
            </a:r>
            <a:r>
              <a:rPr lang="en-US" dirty="0" smtClean="0"/>
              <a:t> </a:t>
            </a:r>
            <a:r>
              <a:rPr lang="en-US" dirty="0" err="1" smtClean="0"/>
              <a:t>kepala</a:t>
            </a:r>
            <a:r>
              <a:rPr lang="en-US" dirty="0" smtClean="0"/>
              <a:t> </a:t>
            </a:r>
            <a:r>
              <a:rPr lang="en-US" dirty="0" err="1" smtClean="0"/>
              <a:t>tertentu</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id-ID" sz="3200" b="1" dirty="0" smtClean="0">
                <a:solidFill>
                  <a:srgbClr val="00B050"/>
                </a:solidFill>
              </a:rPr>
              <a:t>Pengelompokan narkoba :</a:t>
            </a:r>
            <a:endParaRPr lang="id-ID" sz="3200" b="1" dirty="0">
              <a:solidFill>
                <a:srgbClr val="00B050"/>
              </a:solidFill>
            </a:endParaRPr>
          </a:p>
        </p:txBody>
      </p:sp>
      <p:sp>
        <p:nvSpPr>
          <p:cNvPr id="3" name="Content Placeholder 2"/>
          <p:cNvSpPr>
            <a:spLocks noGrp="1"/>
          </p:cNvSpPr>
          <p:nvPr>
            <p:ph idx="1"/>
          </p:nvPr>
        </p:nvSpPr>
        <p:spPr>
          <a:xfrm>
            <a:off x="457200" y="1600200"/>
            <a:ext cx="8229600" cy="4900634"/>
          </a:xfrm>
        </p:spPr>
        <p:style>
          <a:lnRef idx="1">
            <a:schemeClr val="dk1"/>
          </a:lnRef>
          <a:fillRef idx="2">
            <a:schemeClr val="dk1"/>
          </a:fillRef>
          <a:effectRef idx="1">
            <a:schemeClr val="dk1"/>
          </a:effectRef>
          <a:fontRef idx="minor">
            <a:schemeClr val="dk1"/>
          </a:fontRef>
        </p:style>
        <p:txBody>
          <a:bodyPr>
            <a:normAutofit fontScale="55000" lnSpcReduction="20000"/>
          </a:bodyPr>
          <a:lstStyle/>
          <a:p>
            <a:pPr marL="514350" indent="-514350">
              <a:buAutoNum type="arabicParenR"/>
            </a:pPr>
            <a:r>
              <a:rPr lang="id-ID" b="1" dirty="0" smtClean="0"/>
              <a:t>Berdasarkan cara pemakaiannya, dibedakan menjadi: </a:t>
            </a:r>
          </a:p>
          <a:p>
            <a:pPr marL="1044575" indent="-514350">
              <a:buAutoNum type="alphaLcPeriod"/>
            </a:pPr>
            <a:r>
              <a:rPr lang="id-ID" b="1" dirty="0" smtClean="0"/>
              <a:t>Dihirup/inhalasi. Contoh: Kokain, sabu-sabu  </a:t>
            </a:r>
          </a:p>
          <a:p>
            <a:pPr marL="1044575" indent="-514350">
              <a:buAutoNum type="alphaLcPeriod"/>
            </a:pPr>
            <a:r>
              <a:rPr lang="id-ID" b="1" dirty="0" smtClean="0"/>
              <a:t>Dihisap/diminum. Contoh: Heroin, ganja, LSD, ektasi.  </a:t>
            </a:r>
          </a:p>
          <a:p>
            <a:pPr marL="1044575" indent="-514350">
              <a:buAutoNum type="alphaLcPeriod"/>
            </a:pPr>
            <a:r>
              <a:rPr lang="id-ID" b="1" dirty="0" smtClean="0"/>
              <a:t>Disuntik. Contoh: Morfin, heroin. </a:t>
            </a:r>
            <a:endParaRPr lang="id-ID" b="1" dirty="0"/>
          </a:p>
          <a:p>
            <a:pPr marL="1044575" indent="-514350">
              <a:buAutoNum type="alphaLcPeriod"/>
            </a:pPr>
            <a:r>
              <a:rPr lang="id-ID" b="1" dirty="0" smtClean="0"/>
              <a:t>Ditaburkan pada luka. Contoh: Morfin, heroin. </a:t>
            </a:r>
          </a:p>
          <a:p>
            <a:pPr marL="1044575" indent="-514350">
              <a:buNone/>
            </a:pPr>
            <a:endParaRPr lang="id-ID" dirty="0" smtClean="0"/>
          </a:p>
          <a:p>
            <a:pPr marL="527050" indent="-514350">
              <a:buAutoNum type="arabicParenR" startAt="2"/>
            </a:pPr>
            <a:r>
              <a:rPr lang="id-ID" b="1" dirty="0" smtClean="0">
                <a:solidFill>
                  <a:srgbClr val="C00000"/>
                </a:solidFill>
              </a:rPr>
              <a:t>Berdasarkan efek yang ditimbulkannya, narkoba dibedakan menjadi: </a:t>
            </a:r>
          </a:p>
          <a:p>
            <a:pPr marL="1044575" indent="-514350">
              <a:buAutoNum type="alphaLcPeriod"/>
            </a:pPr>
            <a:r>
              <a:rPr lang="id-ID" b="1" dirty="0" smtClean="0">
                <a:solidFill>
                  <a:srgbClr val="C00000"/>
                </a:solidFill>
              </a:rPr>
              <a:t>Halusinogen. Narkoba jenis ini dapat membuat seseorang melihat sesuatu yang tidak nyata, yang ada dalam bayangannya saja. Contoh: Kokain dan LSD.  </a:t>
            </a:r>
          </a:p>
          <a:p>
            <a:pPr marL="1044575" indent="-514350">
              <a:buAutoNum type="alphaLcPeriod"/>
            </a:pPr>
            <a:r>
              <a:rPr lang="id-ID" b="1" dirty="0" smtClean="0">
                <a:solidFill>
                  <a:srgbClr val="C00000"/>
                </a:solidFill>
              </a:rPr>
              <a:t>Stimulan. Narkoba jenis ini dapat memacu jantung dan otak untuk  bekerja lebih cepat sehingga pengguna lebih bertenaga untuk sementara waktu dan menimbulkan efek gembira. </a:t>
            </a:r>
            <a:endParaRPr lang="id-ID" b="1" dirty="0">
              <a:solidFill>
                <a:srgbClr val="C00000"/>
              </a:solidFill>
            </a:endParaRPr>
          </a:p>
          <a:p>
            <a:pPr marL="1044575" indent="-514350">
              <a:buAutoNum type="alphaLcPeriod"/>
            </a:pPr>
            <a:r>
              <a:rPr lang="id-ID" b="1" dirty="0" smtClean="0">
                <a:solidFill>
                  <a:srgbClr val="C00000"/>
                </a:solidFill>
              </a:rPr>
              <a:t>Depresan.Narkoba jenis ini bisa menekan sistem syaraf pusat dan mengurangi aktivitas fungsional tubuh, sehingga pemakai merasa tenang  bahkan bisa membuat pemakai tidur dan tidak sadarkan diri. </a:t>
            </a:r>
            <a:endParaRPr lang="id-ID" b="1" dirty="0">
              <a:solidFill>
                <a:srgbClr val="C00000"/>
              </a:solidFill>
            </a:endParaRPr>
          </a:p>
          <a:p>
            <a:pPr marL="1044575" indent="-514350">
              <a:buAutoNum type="alphaLcPeriod"/>
            </a:pPr>
            <a:r>
              <a:rPr lang="id-ID" b="1" dirty="0" smtClean="0">
                <a:solidFill>
                  <a:srgbClr val="C00000"/>
                </a:solidFill>
              </a:rPr>
              <a:t>Adiktif.  Suatu zat dalam narkoba secara tidak langsung memutuskan syaraf-syaraf dalam otak sehingga pengguna bersifat pasif dan menginginkan narkoba lebih lagi. </a:t>
            </a:r>
          </a:p>
          <a:p>
            <a:pPr marL="527050" indent="-514350">
              <a:buNone/>
            </a:pPr>
            <a:endParaRPr lang="id-ID" dirty="0" smtClean="0"/>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id-ID" sz="3200" b="1" dirty="0" smtClean="0">
                <a:solidFill>
                  <a:schemeClr val="tx2">
                    <a:satMod val="200000"/>
                  </a:schemeClr>
                </a:solidFill>
              </a:rPr>
              <a:t>MENGAPA NARKO</a:t>
            </a:r>
            <a:r>
              <a:rPr lang="en-US" sz="3200" b="1" dirty="0" smtClean="0">
                <a:solidFill>
                  <a:schemeClr val="tx2">
                    <a:satMod val="200000"/>
                  </a:schemeClr>
                </a:solidFill>
              </a:rPr>
              <a:t>TIKA</a:t>
            </a:r>
            <a:r>
              <a:rPr lang="id-ID" sz="3200" b="1" dirty="0" smtClean="0">
                <a:solidFill>
                  <a:schemeClr val="tx2">
                    <a:satMod val="200000"/>
                  </a:schemeClr>
                </a:solidFill>
              </a:rPr>
              <a:t> SANGAT </a:t>
            </a:r>
            <a:r>
              <a:rPr lang="en-US" sz="3200" b="1" dirty="0" smtClean="0">
                <a:solidFill>
                  <a:schemeClr val="tx2">
                    <a:satMod val="200000"/>
                  </a:schemeClr>
                </a:solidFill>
              </a:rPr>
              <a:t>BERBAHAYA ?</a:t>
            </a:r>
            <a:endParaRPr lang="id-ID" sz="3200" b="1" dirty="0"/>
          </a:p>
        </p:txBody>
      </p:sp>
      <p:sp>
        <p:nvSpPr>
          <p:cNvPr id="3" name="Content Placeholder 2"/>
          <p:cNvSpPr>
            <a:spLocks noGrp="1"/>
          </p:cNvSpPr>
          <p:nvPr>
            <p:ph idx="1"/>
          </p:nvPr>
        </p:nvSpPr>
        <p:spPr/>
        <p:txBody>
          <a:bodyPr>
            <a:normAutofit fontScale="77500" lnSpcReduction="20000"/>
          </a:bodyPr>
          <a:lstStyle/>
          <a:p>
            <a:pPr marL="548640" indent="-411480">
              <a:buClr>
                <a:schemeClr val="tx1">
                  <a:shade val="95000"/>
                </a:schemeClr>
              </a:buClr>
              <a:buNone/>
              <a:defRPr/>
            </a:pPr>
            <a:r>
              <a:rPr lang="en-US" sz="4000" dirty="0"/>
              <a:t>1. </a:t>
            </a:r>
            <a:r>
              <a:rPr lang="id-ID" sz="4000" b="1" i="1" dirty="0">
                <a:solidFill>
                  <a:srgbClr val="FF0000"/>
                </a:solidFill>
              </a:rPr>
              <a:t>Habitual </a:t>
            </a:r>
            <a:endParaRPr lang="id-ID" b="1" i="1" dirty="0">
              <a:solidFill>
                <a:srgbClr val="FF0000"/>
              </a:solidFill>
            </a:endParaRPr>
          </a:p>
          <a:p>
            <a:pPr marL="457200" indent="-457200">
              <a:buClr>
                <a:schemeClr val="tx1">
                  <a:shade val="95000"/>
                </a:schemeClr>
              </a:buClr>
              <a:buNone/>
              <a:defRPr/>
            </a:pPr>
            <a:r>
              <a:rPr lang="id-ID" i="1" dirty="0"/>
              <a:t>	</a:t>
            </a:r>
            <a:r>
              <a:rPr lang="id-ID" dirty="0"/>
              <a:t>adalah </a:t>
            </a:r>
            <a:r>
              <a:rPr lang="id-ID" sz="3600" dirty="0">
                <a:solidFill>
                  <a:srgbClr val="00B0F0"/>
                </a:solidFill>
              </a:rPr>
              <a:t>sifat pada narkoba yg membuat pemakainya akan selalu teringat, terkenang, dan terbayang sehingga cenderung untuk selalu mencari dan rindu (</a:t>
            </a:r>
            <a:r>
              <a:rPr lang="id-ID" sz="3600" i="1" dirty="0">
                <a:solidFill>
                  <a:srgbClr val="00B0F0"/>
                </a:solidFill>
              </a:rPr>
              <a:t>seeking</a:t>
            </a:r>
            <a:r>
              <a:rPr lang="id-ID" sz="3600" dirty="0">
                <a:solidFill>
                  <a:srgbClr val="00B0F0"/>
                </a:solidFill>
              </a:rPr>
              <a:t>). </a:t>
            </a:r>
            <a:r>
              <a:rPr lang="id-ID" dirty="0">
                <a:solidFill>
                  <a:srgbClr val="00B0F0"/>
                </a:solidFill>
              </a:rPr>
              <a:t>Sifat inilah yg menyebabkan pemak</a:t>
            </a:r>
            <a:r>
              <a:rPr lang="id-ID" dirty="0"/>
              <a:t>ai narkoba yg sdh sembuh bisa kambuh lagi (</a:t>
            </a:r>
            <a:r>
              <a:rPr lang="id-ID" i="1" dirty="0"/>
              <a:t>relaps</a:t>
            </a:r>
            <a:r>
              <a:rPr lang="id-ID" dirty="0"/>
              <a:t>) dan memakai lagi. Perasaan kangen berat ingin memakai kembali disebabkan oleh kesan kenikmatan yg dlam bahasa gaul disebut nagih (</a:t>
            </a:r>
            <a:r>
              <a:rPr lang="id-ID" i="1" dirty="0"/>
              <a:t>suggest</a:t>
            </a:r>
            <a:r>
              <a:rPr lang="id-ID" dirty="0"/>
              <a:t>). </a:t>
            </a:r>
            <a:r>
              <a:rPr lang="id-ID" i="1" dirty="0"/>
              <a:t>Suggest</a:t>
            </a:r>
            <a:r>
              <a:rPr lang="id-ID" dirty="0"/>
              <a:t> nya dpt dikalahkan oleh tekad yg sangat kuat yg lahir dari kesadaran tinggi yg didasari oleh pengetahuan yg benar, didukung oleh iman yg teguh, dan anugerah dari Tuhan Yang Maha Pengasih.</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flipV="1">
            <a:off x="457200" y="0"/>
            <a:ext cx="8229600" cy="274638"/>
          </a:xfrm>
        </p:spPr>
        <p:txBody>
          <a:bodyPr>
            <a:normAutofit/>
          </a:bodyPr>
          <a:lstStyle/>
          <a:p>
            <a:endParaRPr lang="id-ID" sz="800" dirty="0"/>
          </a:p>
        </p:txBody>
      </p:sp>
      <p:sp>
        <p:nvSpPr>
          <p:cNvPr id="7" name="Content Placeholder 6"/>
          <p:cNvSpPr>
            <a:spLocks noGrp="1"/>
          </p:cNvSpPr>
          <p:nvPr>
            <p:ph idx="1"/>
          </p:nvPr>
        </p:nvSpPr>
        <p:spPr>
          <a:xfrm>
            <a:off x="457200" y="214290"/>
            <a:ext cx="8229600" cy="6143668"/>
          </a:xfrm>
        </p:spPr>
        <p:txBody>
          <a:bodyPr>
            <a:normAutofit lnSpcReduction="10000"/>
          </a:bodyPr>
          <a:lstStyle/>
          <a:p>
            <a:pPr marL="514350" indent="-514350">
              <a:buClr>
                <a:schemeClr val="tx1">
                  <a:shade val="95000"/>
                </a:schemeClr>
              </a:buClr>
              <a:buFont typeface="+mj-lt"/>
              <a:buAutoNum type="arabicPeriod" startAt="2"/>
              <a:defRPr/>
            </a:pPr>
            <a:r>
              <a:rPr lang="id-ID" b="1" i="1" dirty="0">
                <a:solidFill>
                  <a:srgbClr val="FF0000"/>
                </a:solidFill>
              </a:rPr>
              <a:t>Adiktif</a:t>
            </a:r>
          </a:p>
          <a:p>
            <a:pPr marL="514350" indent="-514350" algn="just">
              <a:buClr>
                <a:schemeClr val="tx1">
                  <a:shade val="95000"/>
                </a:schemeClr>
              </a:buClr>
              <a:buNone/>
              <a:defRPr/>
            </a:pPr>
            <a:r>
              <a:rPr lang="id-ID" dirty="0"/>
              <a:t>	</a:t>
            </a:r>
            <a:r>
              <a:rPr lang="id-ID" sz="1800" dirty="0">
                <a:solidFill>
                  <a:srgbClr val="00B050"/>
                </a:solidFill>
              </a:rPr>
              <a:t>sifat narkoba yg membuat pemakainya terpaksa memakai terus dan tidak dapat </a:t>
            </a:r>
            <a:r>
              <a:rPr lang="id-ID" sz="1800" b="1" dirty="0">
                <a:solidFill>
                  <a:srgbClr val="00B050"/>
                </a:solidFill>
              </a:rPr>
              <a:t>menghentikannya.</a:t>
            </a:r>
            <a:r>
              <a:rPr lang="id-ID" sz="1700" b="1" dirty="0">
                <a:solidFill>
                  <a:srgbClr val="00B050"/>
                </a:solidFill>
              </a:rPr>
              <a:t> Penghentian atau pengurangan pemakaian narkoba akan </a:t>
            </a:r>
            <a:r>
              <a:rPr lang="id-ID" sz="1700" b="1" dirty="0"/>
              <a:t>menimbulkan efek putus zat atau </a:t>
            </a:r>
            <a:r>
              <a:rPr lang="id-ID" sz="1700" b="1" i="1" dirty="0"/>
              <a:t>withdrawal effect</a:t>
            </a:r>
            <a:r>
              <a:rPr lang="id-ID" sz="1700" b="1" dirty="0"/>
              <a:t>, yaitu perasaan sakit luar biasa atau biasa disebut </a:t>
            </a:r>
            <a:r>
              <a:rPr lang="id-ID" sz="1700" b="1" i="1" dirty="0"/>
              <a:t>sakaw</a:t>
            </a:r>
            <a:r>
              <a:rPr lang="id-ID" sz="1700" b="1" dirty="0"/>
              <a:t> (sakit karena narkoba).</a:t>
            </a:r>
          </a:p>
          <a:p>
            <a:pPr marL="514350" indent="-514350" algn="just">
              <a:buClr>
                <a:schemeClr val="tx1">
                  <a:shade val="95000"/>
                </a:schemeClr>
              </a:buClr>
              <a:buNone/>
              <a:defRPr/>
            </a:pPr>
            <a:r>
              <a:rPr lang="id-ID" sz="1700" b="1" dirty="0"/>
              <a:t>	Bila pemakaian dihentikan mendadak sekaligus, badan bukannya langsung menjadi sehat, melainkan malah menjadi sakit luar biasa. Penderita sakaw yg mengalami rasa sakit luar biasa itu biasanya mengatasi rasa sakitnya melalui 2 cara :</a:t>
            </a:r>
          </a:p>
          <a:p>
            <a:pPr marL="1154430" lvl="2" indent="-514350" algn="just">
              <a:buFont typeface="Wingdings"/>
              <a:buAutoNum type="alphaLcPeriod"/>
              <a:defRPr/>
            </a:pPr>
            <a:r>
              <a:rPr lang="id-ID" sz="1600" b="1" dirty="0"/>
              <a:t>Kembali mengonsumsi jenis narkoba yang sama. Orang seperti ini disebut junkies, pemadat, atau pecandu. Bila sedang memakai narkoba, orang tersebut tampak normal. Namun, bila sedang tidak memakai, ia justru tampak tidak normal, lesu, gelisah, tidak fit dan tidak percaya diri.</a:t>
            </a:r>
          </a:p>
          <a:p>
            <a:pPr marL="1154430" lvl="2" indent="-514350" algn="just">
              <a:buFont typeface="Wingdings"/>
              <a:buAutoNum type="alphaLcPeriod"/>
              <a:defRPr/>
            </a:pPr>
            <a:r>
              <a:rPr lang="id-ID" sz="1600" b="1" dirty="0"/>
              <a:t>Bila tidak kembali memakai tetapi juga tidak tahan rasa sakit, orang tersebut akhirnya mencari jalan pintas, yaitu bunuh diri. Cara bunuh diri yg paling sering adalah :</a:t>
            </a:r>
          </a:p>
          <a:p>
            <a:pPr marL="1341438" lvl="4" indent="-153988" algn="just">
              <a:buClr>
                <a:schemeClr val="accent3"/>
              </a:buClr>
              <a:buNone/>
              <a:defRPr/>
            </a:pPr>
            <a:r>
              <a:rPr lang="id-ID" sz="1400" b="1" dirty="0"/>
              <a:t>. </a:t>
            </a:r>
            <a:r>
              <a:rPr lang="id-ID" sz="1600" b="1" dirty="0"/>
              <a:t>Menyuntikkan kembali narkoba kedalam badannya dengan dosis yg sangat besar</a:t>
            </a:r>
          </a:p>
          <a:p>
            <a:pPr marL="1703070" lvl="4" indent="-514350" algn="just">
              <a:buClr>
                <a:schemeClr val="accent3"/>
              </a:buClr>
              <a:buNone/>
              <a:defRPr/>
            </a:pPr>
            <a:r>
              <a:rPr lang="id-ID" sz="1600" b="1" dirty="0"/>
              <a:t>  sehingga ia mengalami </a:t>
            </a:r>
            <a:r>
              <a:rPr lang="id-ID" sz="1600" b="1" i="1" dirty="0"/>
              <a:t>overdosis </a:t>
            </a:r>
            <a:r>
              <a:rPr lang="id-ID" sz="1600" b="1" dirty="0"/>
              <a:t>(OD) dan meninggal dunia dengan jarum</a:t>
            </a:r>
          </a:p>
          <a:p>
            <a:pPr marL="1703070" lvl="4" indent="-514350" algn="just">
              <a:buClr>
                <a:schemeClr val="accent3"/>
              </a:buClr>
              <a:buNone/>
              <a:defRPr/>
            </a:pPr>
            <a:r>
              <a:rPr lang="id-ID" sz="1600" b="1" dirty="0"/>
              <a:t>  masih menancap di badan.</a:t>
            </a:r>
          </a:p>
          <a:p>
            <a:pPr marL="1703070" lvl="4" indent="-514350" algn="just">
              <a:buClr>
                <a:schemeClr val="accent3"/>
              </a:buClr>
              <a:buNone/>
              <a:defRPr/>
            </a:pPr>
            <a:r>
              <a:rPr lang="id-ID" sz="1600" b="1" dirty="0"/>
              <a:t>. Melompat dari gedung bertingkat tinggi.</a:t>
            </a:r>
          </a:p>
          <a:p>
            <a:pPr marL="1703070" lvl="4" indent="-514350" algn="just">
              <a:buClr>
                <a:schemeClr val="accent3"/>
              </a:buClr>
              <a:buNone/>
              <a:defRPr/>
            </a:pPr>
            <a:r>
              <a:rPr lang="id-ID" sz="1600" b="1" dirty="0"/>
              <a:t>. Menabrak kendaraan.</a:t>
            </a:r>
          </a:p>
          <a:p>
            <a:pPr marL="1703070" lvl="4" indent="-514350" algn="just">
              <a:buClr>
                <a:schemeClr val="accent3"/>
              </a:buClr>
              <a:buNone/>
              <a:defRPr/>
            </a:pPr>
            <a:r>
              <a:rPr lang="id-ID" sz="1600" b="1" dirty="0"/>
              <a:t>. Membenturkan kepala ke tembok.</a:t>
            </a:r>
            <a:endParaRPr lang="id-ID" sz="1400" b="1" dirty="0"/>
          </a:p>
          <a:p>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1010</Words>
  <Application>Microsoft Office PowerPoint</Application>
  <PresentationFormat>On-screen Show (4:3)</PresentationFormat>
  <Paragraphs>135</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Adobe Garamond Pro Bold</vt:lpstr>
      <vt:lpstr>Arial</vt:lpstr>
      <vt:lpstr>Arial Black</vt:lpstr>
      <vt:lpstr>Calibri</vt:lpstr>
      <vt:lpstr>Corbel</vt:lpstr>
      <vt:lpstr>Wingdings</vt:lpstr>
      <vt:lpstr>Wingdings 2</vt:lpstr>
      <vt:lpstr>Office Theme</vt:lpstr>
      <vt:lpstr>NARKOBA DAN BAHAYA</vt:lpstr>
      <vt:lpstr>PowerPoint Presentation</vt:lpstr>
      <vt:lpstr>APA ITU NARKOBA?</vt:lpstr>
      <vt:lpstr>APA ITU NARKOTIKA DAN PREKURSOR NARKOTIKA?</vt:lpstr>
      <vt:lpstr>APA ITU PSIKOTROPIKA?</vt:lpstr>
      <vt:lpstr>3. Zat psiko aktif lainnya</vt:lpstr>
      <vt:lpstr>Pengelompokan narkoba :</vt:lpstr>
      <vt:lpstr>MENGAPA NARKOTIKA SANGAT BERBAHAYA ?</vt:lpstr>
      <vt:lpstr>PowerPoint Presentation</vt:lpstr>
      <vt:lpstr>PowerPoint Presentation</vt:lpstr>
      <vt:lpstr>PowerPoint Presentation</vt:lpstr>
      <vt:lpstr>Tingkat Penyalahgunaan Narkoba</vt:lpstr>
      <vt:lpstr>PowerPoint Presentation</vt:lpstr>
      <vt:lpstr>PowerPoint Presentation</vt:lpstr>
      <vt:lpstr>PowerPoint Presentation</vt:lpstr>
      <vt:lpstr>MEKANISME WAJIB LAPOR PECANDU NARKOTIKA  PP NO. 25 TH 2011</vt:lpstr>
      <vt:lpstr>PERAN SERTA MASYARAKAT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aspire</dc:creator>
  <cp:lastModifiedBy>USER</cp:lastModifiedBy>
  <cp:revision>8</cp:revision>
  <dcterms:created xsi:type="dcterms:W3CDTF">2015-05-23T01:41:59Z</dcterms:created>
  <dcterms:modified xsi:type="dcterms:W3CDTF">2016-08-13T09:00:45Z</dcterms:modified>
</cp:coreProperties>
</file>