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1" r:id="rId4"/>
    <p:sldId id="263" r:id="rId5"/>
    <p:sldId id="262" r:id="rId6"/>
    <p:sldId id="264" r:id="rId7"/>
    <p:sldId id="265" r:id="rId8"/>
    <p:sldId id="267" r:id="rId9"/>
    <p:sldId id="268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0A3E-3F95-4299-B5DC-22801A9962A2}" type="datetimeFigureOut">
              <a:rPr lang="id-ID" smtClean="0"/>
              <a:pPr/>
              <a:t>11/02/2014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0BE8-F2C3-49DB-BA06-16C358311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0A3E-3F95-4299-B5DC-22801A9962A2}" type="datetimeFigureOut">
              <a:rPr lang="id-ID" smtClean="0"/>
              <a:pPr/>
              <a:t>11/02/2014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0BE8-F2C3-49DB-BA06-16C358311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0A3E-3F95-4299-B5DC-22801A9962A2}" type="datetimeFigureOut">
              <a:rPr lang="id-ID" smtClean="0"/>
              <a:pPr/>
              <a:t>11/02/2014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0BE8-F2C3-49DB-BA06-16C358311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0A3E-3F95-4299-B5DC-22801A9962A2}" type="datetimeFigureOut">
              <a:rPr lang="id-ID" smtClean="0"/>
              <a:pPr/>
              <a:t>11/02/2014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0BE8-F2C3-49DB-BA06-16C358311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0A3E-3F95-4299-B5DC-22801A9962A2}" type="datetimeFigureOut">
              <a:rPr lang="id-ID" smtClean="0"/>
              <a:pPr/>
              <a:t>11/02/2014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0BE8-F2C3-49DB-BA06-16C358311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0A3E-3F95-4299-B5DC-22801A9962A2}" type="datetimeFigureOut">
              <a:rPr lang="id-ID" smtClean="0"/>
              <a:pPr/>
              <a:t>11/02/2014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0BE8-F2C3-49DB-BA06-16C358311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0A3E-3F95-4299-B5DC-22801A9962A2}" type="datetimeFigureOut">
              <a:rPr lang="id-ID" smtClean="0"/>
              <a:pPr/>
              <a:t>11/02/2014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0BE8-F2C3-49DB-BA06-16C358311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0A3E-3F95-4299-B5DC-22801A9962A2}" type="datetimeFigureOut">
              <a:rPr lang="id-ID" smtClean="0"/>
              <a:pPr/>
              <a:t>11/02/2014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0BE8-F2C3-49DB-BA06-16C358311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0A3E-3F95-4299-B5DC-22801A9962A2}" type="datetimeFigureOut">
              <a:rPr lang="id-ID" smtClean="0"/>
              <a:pPr/>
              <a:t>11/02/2014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0BE8-F2C3-49DB-BA06-16C358311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0A3E-3F95-4299-B5DC-22801A9962A2}" type="datetimeFigureOut">
              <a:rPr lang="id-ID" smtClean="0"/>
              <a:pPr/>
              <a:t>11/02/2014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0BE8-F2C3-49DB-BA06-16C358311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0A3E-3F95-4299-B5DC-22801A9962A2}" type="datetimeFigureOut">
              <a:rPr lang="id-ID" smtClean="0"/>
              <a:pPr/>
              <a:t>11/02/2014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0BE8-F2C3-49DB-BA06-16C358311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90A3E-3F95-4299-B5DC-22801A9962A2}" type="datetimeFigureOut">
              <a:rPr lang="id-ID" smtClean="0"/>
              <a:pPr/>
              <a:t>11/02/2014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80BE8-F2C3-49DB-BA06-16C3583116E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214290"/>
          <a:ext cx="8715436" cy="5929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5436"/>
              </a:tblGrid>
              <a:tr h="5929354">
                <a:tc>
                  <a:txBody>
                    <a:bodyPr/>
                    <a:lstStyle/>
                    <a:p>
                      <a:pPr algn="ctr"/>
                      <a:endParaRPr lang="id-ID" sz="28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endParaRPr lang="id-ID" sz="2800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id-ID" sz="2800" dirty="0" smtClean="0">
                          <a:solidFill>
                            <a:srgbClr val="7030A0"/>
                          </a:solidFill>
                        </a:rPr>
                        <a:t>PERLINDUNGAN</a:t>
                      </a:r>
                      <a:r>
                        <a:rPr lang="id-ID" sz="2800" baseline="0" dirty="0" smtClean="0">
                          <a:solidFill>
                            <a:srgbClr val="7030A0"/>
                          </a:solidFill>
                        </a:rPr>
                        <a:t> HUKUM PADA ANAK DAN PEREMPUAN</a:t>
                      </a:r>
                    </a:p>
                    <a:p>
                      <a:pPr algn="ctr"/>
                      <a:endParaRPr lang="id-ID" sz="24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baseline="0" dirty="0" smtClean="0">
                          <a:solidFill>
                            <a:srgbClr val="0070C0"/>
                          </a:solidFill>
                        </a:rPr>
                        <a:t>PENYULUHAN HUKUM</a:t>
                      </a:r>
                    </a:p>
                    <a:p>
                      <a:pPr algn="ctr"/>
                      <a:endParaRPr lang="id-ID" sz="2400" baseline="0" dirty="0" smtClean="0"/>
                    </a:p>
                    <a:p>
                      <a:pPr algn="ctr"/>
                      <a:endParaRPr lang="id-ID" sz="2400" baseline="0" dirty="0" smtClean="0"/>
                    </a:p>
                    <a:p>
                      <a:pPr algn="ctr"/>
                      <a:r>
                        <a:rPr lang="id-ID" sz="2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OLEH </a:t>
                      </a:r>
                    </a:p>
                    <a:p>
                      <a:pPr algn="ctr"/>
                      <a:r>
                        <a:rPr lang="id-ID" sz="2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BASRI, SH.,M.HUM</a:t>
                      </a:r>
                    </a:p>
                    <a:p>
                      <a:pPr algn="ctr"/>
                      <a:r>
                        <a:rPr lang="id-ID" sz="2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DOSEN FH UNIV MUH MAGELANG</a:t>
                      </a:r>
                    </a:p>
                    <a:p>
                      <a:pPr algn="ctr"/>
                      <a:endParaRPr lang="id-ID" sz="2400" baseline="0" dirty="0" smtClean="0"/>
                    </a:p>
                    <a:p>
                      <a:pPr algn="ctr"/>
                      <a:endParaRPr lang="id-ID" sz="2400" baseline="0" dirty="0" smtClean="0"/>
                    </a:p>
                    <a:p>
                      <a:pPr algn="ctr"/>
                      <a:r>
                        <a:rPr lang="id-ID" sz="2400" baseline="0" dirty="0" smtClean="0">
                          <a:solidFill>
                            <a:schemeClr val="tx2"/>
                          </a:solidFill>
                        </a:rPr>
                        <a:t>Desa Sidosari, Kecamatan Salaman </a:t>
                      </a:r>
                      <a:endParaRPr lang="id-ID" sz="2400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id-ID" sz="2400" baseline="0" smtClean="0">
                          <a:solidFill>
                            <a:schemeClr val="tx2"/>
                          </a:solidFill>
                        </a:rPr>
                        <a:t>16 Nopember  2013</a:t>
                      </a:r>
                      <a:endParaRPr lang="id-ID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028076">
                <a:tc>
                  <a:txBody>
                    <a:bodyPr/>
                    <a:lstStyle/>
                    <a:p>
                      <a:pPr algn="ctr"/>
                      <a:endParaRPr lang="id-ID" sz="200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id-ID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KETIKA KITA</a:t>
                      </a:r>
                      <a:r>
                        <a:rPr lang="id-ID" sz="20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BERBICARA TENTANG PERLINDUNGAN HUKUM, </a:t>
                      </a:r>
                    </a:p>
                    <a:p>
                      <a:pPr algn="ctr"/>
                      <a:r>
                        <a:rPr lang="id-ID" sz="2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PERTANYAANNYA</a:t>
                      </a:r>
                      <a:r>
                        <a:rPr lang="id-ID" sz="20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YANG MENDASAR PERLU DITANYAKAN ADALAH</a:t>
                      </a:r>
                    </a:p>
                    <a:p>
                      <a:pPr algn="ctr"/>
                      <a:endParaRPr lang="id-ID" sz="20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028076">
                <a:tc>
                  <a:txBody>
                    <a:bodyPr/>
                    <a:lstStyle/>
                    <a:p>
                      <a:pPr algn="ctr"/>
                      <a:r>
                        <a:rPr lang="id-ID" sz="4000" dirty="0" smtClean="0"/>
                        <a:t>APANYA YANG DIBERIKAN HUKUM PADA ANAK DAN PEREMPUAN?</a:t>
                      </a:r>
                    </a:p>
                    <a:p>
                      <a:pPr algn="ctr"/>
                      <a:endParaRPr lang="id-ID" sz="4000" dirty="0" smtClean="0"/>
                    </a:p>
                    <a:p>
                      <a:pPr algn="ctr">
                        <a:buFontTx/>
                        <a:buChar char="-"/>
                      </a:pPr>
                      <a:r>
                        <a:rPr lang="id-ID" sz="4000" dirty="0" smtClean="0"/>
                        <a:t>  Jaminan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id-ID" sz="4000" dirty="0" smtClean="0"/>
                        <a:t>  keistimewaan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id-ID" sz="4000" dirty="0" smtClean="0"/>
                        <a:t> perlakuan</a:t>
                      </a:r>
                    </a:p>
                    <a:p>
                      <a:pPr algn="ctr">
                        <a:buFontTx/>
                        <a:buChar char="-"/>
                      </a:pPr>
                      <a:endParaRPr lang="id-ID" sz="4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943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29600"/>
              </a:tblGrid>
              <a:tr h="1028076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>
                          <a:solidFill>
                            <a:srgbClr val="002060"/>
                          </a:solidFill>
                        </a:rPr>
                        <a:t>JADI</a:t>
                      </a:r>
                      <a:r>
                        <a:rPr lang="id-ID" sz="32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id-ID" sz="3200" dirty="0" smtClean="0">
                          <a:solidFill>
                            <a:srgbClr val="002060"/>
                          </a:solidFill>
                        </a:rPr>
                        <a:t>ARTI PERLINDUNGAN HUKUM DAN PERLINDUNGAN HUKUM </a:t>
                      </a:r>
                    </a:p>
                    <a:p>
                      <a:pPr algn="ctr"/>
                      <a:r>
                        <a:rPr lang="id-ID" sz="3200" dirty="0" smtClean="0">
                          <a:solidFill>
                            <a:srgbClr val="002060"/>
                          </a:solidFill>
                        </a:rPr>
                        <a:t>PADA ANAK DAN</a:t>
                      </a:r>
                      <a:r>
                        <a:rPr lang="id-ID" sz="3200" baseline="0" dirty="0" smtClean="0">
                          <a:solidFill>
                            <a:srgbClr val="002060"/>
                          </a:solidFill>
                        </a:rPr>
                        <a:t> PEREMPUAN</a:t>
                      </a:r>
                      <a:endParaRPr lang="id-ID" sz="320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028076">
                <a:tc>
                  <a:txBody>
                    <a:bodyPr/>
                    <a:lstStyle/>
                    <a:p>
                      <a:pPr marL="177800" indent="-177800">
                        <a:buFontTx/>
                        <a:buChar char="-"/>
                      </a:pPr>
                      <a:endParaRPr lang="id-ID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177800" indent="-177800" algn="just">
                        <a:buFontTx/>
                        <a:buChar char="-"/>
                      </a:pPr>
                      <a:r>
                        <a:rPr lang="id-ID" sz="2400" dirty="0" smtClean="0">
                          <a:solidFill>
                            <a:srgbClr val="FFFF00"/>
                          </a:solidFill>
                        </a:rPr>
                        <a:t>JAMINAN YANG DIBERIKAN OLEH HUKUM TERHADAP SUBJEK HUKUM YANG DIATURNYA, ATAU</a:t>
                      </a:r>
                    </a:p>
                    <a:p>
                      <a:pPr marL="177800" indent="-177800" algn="just">
                        <a:buFontTx/>
                        <a:buNone/>
                      </a:pPr>
                      <a:endParaRPr lang="id-ID" sz="240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177800" indent="-177800" algn="just">
                        <a:buFontTx/>
                        <a:buChar char="-"/>
                      </a:pPr>
                      <a:r>
                        <a:rPr lang="id-ID" sz="2400" dirty="0" smtClean="0">
                          <a:solidFill>
                            <a:srgbClr val="FFFF00"/>
                          </a:solidFill>
                        </a:rPr>
                        <a:t>KEISTIMEWAAN  YANG DIBERIKAN OLEH HUKUM TERHADAP SUBJEK HUKUM YANG DIATURNYA</a:t>
                      </a:r>
                    </a:p>
                    <a:p>
                      <a:pPr marL="177800" indent="-177800" algn="just">
                        <a:buFontTx/>
                        <a:buNone/>
                      </a:pPr>
                      <a:endParaRPr lang="id-ID" sz="240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177800" indent="-177800" algn="just">
                        <a:buFontTx/>
                        <a:buChar char="-"/>
                      </a:pPr>
                      <a:r>
                        <a:rPr lang="id-ID" sz="2400" dirty="0" smtClean="0">
                          <a:solidFill>
                            <a:srgbClr val="FFFF00"/>
                          </a:solidFill>
                        </a:rPr>
                        <a:t>PERLINDUNGAN HUKUM PADA ANAK =&gt; JAMINAN/ KEISTIMEWAAN YANG DIBERIKAN HUKUM PADA ANAK.</a:t>
                      </a:r>
                    </a:p>
                    <a:p>
                      <a:pPr marL="177800" indent="-177800" algn="just">
                        <a:buFontTx/>
                        <a:buChar char="-"/>
                      </a:pPr>
                      <a:endParaRPr lang="id-ID" sz="240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177800" indent="-177800" algn="just">
                        <a:buFontTx/>
                        <a:buChar char="-"/>
                      </a:pPr>
                      <a:r>
                        <a:rPr lang="id-ID" sz="2400" dirty="0" smtClean="0">
                          <a:solidFill>
                            <a:srgbClr val="FFFF00"/>
                          </a:solidFill>
                        </a:rPr>
                        <a:t>PERLINDUNGAN HUKUM PADA PEREMPUAN</a:t>
                      </a:r>
                      <a:r>
                        <a:rPr lang="id-ID" sz="2400" baseline="0" dirty="0" smtClean="0">
                          <a:solidFill>
                            <a:srgbClr val="FFFF00"/>
                          </a:solidFill>
                        </a:rPr>
                        <a:t> =&gt; JAMINAN/ KEISTIMEWAAN YANG DIBERIKAN HUKUM PADA PEREMPUAN.</a:t>
                      </a:r>
                      <a:endParaRPr lang="id-ID" sz="2400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0"/>
          <a:ext cx="8715436" cy="2651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715436"/>
              </a:tblGrid>
              <a:tr h="32516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INTRUMEN INTERNASIONAL YANG MENGATUR TENTANG ANAK</a:t>
                      </a:r>
                      <a:endParaRPr lang="id-ID" dirty="0"/>
                    </a:p>
                  </a:txBody>
                  <a:tcPr/>
                </a:tc>
              </a:tr>
              <a:tr h="2032288"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nn-NO" b="1" dirty="0" smtClean="0"/>
                        <a:t>Deklarasi Universal Hak Hak Asasi Manusia;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b="1" dirty="0" err="1" smtClean="0"/>
                        <a:t>Konvensi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Hak-hak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Anak</a:t>
                      </a:r>
                      <a:r>
                        <a:rPr lang="en-US" b="1" dirty="0" smtClean="0"/>
                        <a:t>.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b="1" dirty="0" err="1" smtClean="0"/>
                        <a:t>Konvensi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Hak-hak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Politik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Hak-hak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Sipil</a:t>
                      </a:r>
                      <a:r>
                        <a:rPr lang="en-US" b="1" dirty="0" smtClean="0"/>
                        <a:t>.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b="1" dirty="0" err="1" smtClean="0"/>
                        <a:t>Konvensi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Hak-hak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Ekonomi</a:t>
                      </a:r>
                      <a:r>
                        <a:rPr lang="en-US" b="1" dirty="0" smtClean="0"/>
                        <a:t>, </a:t>
                      </a:r>
                      <a:r>
                        <a:rPr lang="en-US" b="1" dirty="0" err="1" smtClean="0"/>
                        <a:t>Sosial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Budaya</a:t>
                      </a:r>
                      <a:endParaRPr lang="en-US" b="1" dirty="0" smtClean="0"/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b="1" dirty="0" err="1" smtClean="0"/>
                        <a:t>Konvensi</a:t>
                      </a:r>
                      <a:r>
                        <a:rPr lang="en-US" b="1" dirty="0" smtClean="0"/>
                        <a:t> ILO </a:t>
                      </a:r>
                      <a:r>
                        <a:rPr lang="en-US" b="1" dirty="0" err="1" smtClean="0"/>
                        <a:t>Usia</a:t>
                      </a:r>
                      <a:r>
                        <a:rPr lang="en-US" b="1" dirty="0" smtClean="0"/>
                        <a:t> minimum (No. 138)</a:t>
                      </a:r>
                    </a:p>
                    <a:p>
                      <a:pPr marL="514350" indent="-514350" algn="just">
                        <a:buFont typeface="+mj-lt"/>
                        <a:buAutoNum type="arabicPeriod"/>
                      </a:pPr>
                      <a:r>
                        <a:rPr lang="en-US" b="1" dirty="0" err="1" smtClean="0"/>
                        <a:t>Konvensi</a:t>
                      </a:r>
                      <a:r>
                        <a:rPr lang="en-US" b="1" dirty="0" smtClean="0"/>
                        <a:t> ILO </a:t>
                      </a:r>
                      <a:r>
                        <a:rPr lang="en-US" b="1" dirty="0" err="1" smtClean="0"/>
                        <a:t>ttg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Bentuk-bentuk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Pekerjaan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Terburuk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untuk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Anak</a:t>
                      </a:r>
                      <a:r>
                        <a:rPr lang="en-US" b="1" dirty="0" smtClean="0"/>
                        <a:t> (No. 182)</a:t>
                      </a:r>
                    </a:p>
                    <a:p>
                      <a:pPr marL="514350" indent="-514350" algn="just">
                        <a:buFont typeface="+mj-lt"/>
                        <a:buAutoNum type="arabicPeriod"/>
                      </a:pPr>
                      <a:r>
                        <a:rPr lang="sv-SE" b="1" dirty="0" smtClean="0"/>
                        <a:t>Konvensi Den Haag ttg Perlindungan Anak dan </a:t>
                      </a:r>
                      <a:r>
                        <a:rPr lang="en-US" b="1" dirty="0" err="1" smtClean="0"/>
                        <a:t>Kerjasama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ttg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Adopsi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antar</a:t>
                      </a:r>
                      <a:r>
                        <a:rPr lang="en-US" b="1" dirty="0" smtClean="0"/>
                        <a:t> Negara</a:t>
                      </a:r>
                      <a:endParaRPr lang="en-US" dirty="0" smtClean="0"/>
                    </a:p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5720" y="2643182"/>
          <a:ext cx="864399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3998"/>
              </a:tblGrid>
              <a:tr h="35277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INSTRUMEN</a:t>
                      </a:r>
                      <a:r>
                        <a:rPr lang="id-ID" baseline="0" dirty="0" smtClean="0"/>
                        <a:t> NASIONAL YANG MENGATUR TENTANG ANAK</a:t>
                      </a:r>
                      <a:endParaRPr lang="id-ID" dirty="0"/>
                    </a:p>
                  </a:txBody>
                  <a:tcPr/>
                </a:tc>
              </a:tr>
              <a:tr h="352773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id-ID" b="1" dirty="0" smtClean="0"/>
                        <a:t>1.  </a:t>
                      </a:r>
                      <a:r>
                        <a:rPr lang="de-DE" b="1" dirty="0" smtClean="0"/>
                        <a:t>Undang Undang Dasar 1945;</a:t>
                      </a:r>
                    </a:p>
                    <a:p>
                      <a:pPr>
                        <a:buNone/>
                      </a:pPr>
                      <a:r>
                        <a:rPr lang="de-DE" dirty="0" smtClean="0"/>
                        <a:t>2.  Kitab Undang Undang Hukum Pidana;</a:t>
                      </a:r>
                    </a:p>
                    <a:p>
                      <a:pPr>
                        <a:buNone/>
                      </a:pPr>
                      <a:r>
                        <a:rPr lang="en-US" dirty="0" smtClean="0"/>
                        <a:t>3.  UU. No.8/1981 (KUHAP);</a:t>
                      </a:r>
                    </a:p>
                    <a:p>
                      <a:pPr algn="just">
                        <a:buNone/>
                      </a:pPr>
                      <a:r>
                        <a:rPr lang="fi-FI" dirty="0" smtClean="0"/>
                        <a:t>4. UU. No.14/1970 jo. UU.No.4/2004 ttg Ketentuan ketentuan </a:t>
                      </a:r>
                      <a:r>
                        <a:rPr lang="en-US" dirty="0" err="1" smtClean="0"/>
                        <a:t>Kekuasaan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Kehakiman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>
                        <a:buNone/>
                      </a:pPr>
                      <a:r>
                        <a:rPr lang="fi-FI" dirty="0" smtClean="0"/>
                        <a:t>5.   UU. 4/1979 ttg Kesejahteraan Anak;</a:t>
                      </a:r>
                    </a:p>
                    <a:p>
                      <a:pPr algn="just">
                        <a:buNone/>
                      </a:pPr>
                      <a:r>
                        <a:rPr lang="sv-SE" dirty="0" smtClean="0"/>
                        <a:t>6. UU.No.7/1984 ttg Ratifikasi Konvensi Penghpusan segala bentuk </a:t>
                      </a:r>
                      <a:r>
                        <a:rPr lang="en-US" dirty="0" err="1" smtClean="0"/>
                        <a:t>Diskriminasi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terhadap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Perempuan</a:t>
                      </a:r>
                      <a:endParaRPr lang="en-US" dirty="0" smtClean="0"/>
                    </a:p>
                    <a:p>
                      <a:pPr>
                        <a:buNone/>
                      </a:pPr>
                      <a:r>
                        <a:rPr lang="es-ES" dirty="0" smtClean="0"/>
                        <a:t>7.  UU No. 12/1995 </a:t>
                      </a:r>
                      <a:r>
                        <a:rPr lang="es-ES" dirty="0" err="1" smtClean="0"/>
                        <a:t>ttg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Pemasyarakatan</a:t>
                      </a:r>
                      <a:r>
                        <a:rPr lang="es-ES" dirty="0" smtClean="0"/>
                        <a:t>,</a:t>
                      </a:r>
                    </a:p>
                    <a:p>
                      <a:pPr>
                        <a:buNone/>
                      </a:pPr>
                      <a:r>
                        <a:rPr lang="es-ES" dirty="0" smtClean="0"/>
                        <a:t>8.  UU No. 3/1997 </a:t>
                      </a:r>
                      <a:r>
                        <a:rPr lang="es-ES" dirty="0" err="1" smtClean="0"/>
                        <a:t>ttg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Pengadilan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Anak</a:t>
                      </a:r>
                      <a:r>
                        <a:rPr lang="es-ES" dirty="0" smtClean="0"/>
                        <a:t>,</a:t>
                      </a:r>
                    </a:p>
                    <a:p>
                      <a:pPr>
                        <a:buNone/>
                      </a:pPr>
                      <a:r>
                        <a:rPr lang="es-ES" dirty="0" smtClean="0"/>
                        <a:t>9.  UU No. 39/1999 </a:t>
                      </a:r>
                      <a:r>
                        <a:rPr lang="es-ES" dirty="0" err="1" smtClean="0"/>
                        <a:t>ttg</a:t>
                      </a:r>
                      <a:r>
                        <a:rPr lang="es-ES" dirty="0" smtClean="0"/>
                        <a:t> HAM,</a:t>
                      </a:r>
                    </a:p>
                    <a:p>
                      <a:pPr>
                        <a:buNone/>
                      </a:pPr>
                      <a:r>
                        <a:rPr lang="fi-FI" dirty="0" smtClean="0"/>
                        <a:t>10. UU. 2/2002 ttg Kepolisian Negara RI.;</a:t>
                      </a:r>
                    </a:p>
                    <a:p>
                      <a:pPr>
                        <a:buNone/>
                      </a:pPr>
                      <a:r>
                        <a:rPr lang="es-ES" dirty="0" smtClean="0"/>
                        <a:t>11. UU No. 23/2002 </a:t>
                      </a:r>
                      <a:r>
                        <a:rPr lang="es-ES" dirty="0" err="1" smtClean="0"/>
                        <a:t>ttg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Perlindungan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Anak</a:t>
                      </a:r>
                      <a:endParaRPr lang="en-US" dirty="0" smtClean="0"/>
                    </a:p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63036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229600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id-ID" sz="3600" dirty="0" smtClean="0">
                          <a:solidFill>
                            <a:srgbClr val="00B050"/>
                          </a:solidFill>
                        </a:rPr>
                        <a:t>PENGERTIAN ANAK</a:t>
                      </a:r>
                      <a:endParaRPr lang="id-ID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pPr algn="just"/>
                      <a:r>
                        <a:rPr lang="id-ID" sz="2400" dirty="0" smtClean="0">
                          <a:solidFill>
                            <a:srgbClr val="C00000"/>
                          </a:solidFill>
                        </a:rPr>
                        <a:t>PASAL</a:t>
                      </a:r>
                      <a:r>
                        <a:rPr lang="id-ID" sz="2400" baseline="0" dirty="0" smtClean="0">
                          <a:solidFill>
                            <a:srgbClr val="C00000"/>
                          </a:solidFill>
                        </a:rPr>
                        <a:t> 1 ANGKA (1) UU NO. 23 TAHUN 2002 TENTANG PERLINDUNGAN ANAK:</a:t>
                      </a:r>
                    </a:p>
                    <a:p>
                      <a:pPr algn="just"/>
                      <a:r>
                        <a:rPr lang="id-ID" sz="2400" baseline="0" dirty="0" smtClean="0">
                          <a:solidFill>
                            <a:srgbClr val="0070C0"/>
                          </a:solidFill>
                        </a:rPr>
                        <a:t>“ANAK ADALAH SESEORANG YANG BELUM BERUSIA 18 (DELAPAN BELAS) TAHUN, TERMASUK ANAK YANG MASIH DALAM KANDUNGAN”.</a:t>
                      </a:r>
                    </a:p>
                    <a:p>
                      <a:pPr algn="just"/>
                      <a:endParaRPr lang="id-ID" sz="2400" baseline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id-ID" sz="2400" baseline="0" dirty="0" smtClean="0">
                          <a:solidFill>
                            <a:srgbClr val="00B050"/>
                          </a:solidFill>
                        </a:rPr>
                        <a:t>PASAL 1 ANGKA (1) UU NO. 3 TAHUN 1997 TENTANG PENGADILAN ANAK:</a:t>
                      </a:r>
                    </a:p>
                    <a:p>
                      <a:pPr algn="just"/>
                      <a:r>
                        <a:rPr lang="id-ID" sz="2400" baseline="0" dirty="0" smtClean="0">
                          <a:solidFill>
                            <a:srgbClr val="FF0000"/>
                          </a:solidFill>
                        </a:rPr>
                        <a:t>“ANAK  ADALAH ORANG YANG DALAM PERKARA ANAK NAKAL TELAH MENCAPAI UMUR 8 (DELAPAN) TAHUN TETAPI BELUM MENCAPAI UMUR 18 (DELAPAN BELAS) TAHUN DAN BELUM PERNAH KAWIN.</a:t>
                      </a:r>
                    </a:p>
                    <a:p>
                      <a:endParaRPr lang="id-ID" baseline="0" dirty="0" smtClean="0"/>
                    </a:p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9"/>
          <a:ext cx="8229600" cy="58686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29600"/>
              </a:tblGrid>
              <a:tr h="808997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JAMINAN</a:t>
                      </a:r>
                      <a:r>
                        <a:rPr lang="id-ID" sz="2400" baseline="0" dirty="0" smtClean="0"/>
                        <a:t> APA YANG DIBERIKAN OLEH HUKUM PADA ANAK</a:t>
                      </a:r>
                      <a:endParaRPr lang="id-ID" sz="2400" dirty="0"/>
                    </a:p>
                  </a:txBody>
                  <a:tcPr/>
                </a:tc>
              </a:tr>
              <a:tr h="80899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id-ID" sz="32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3200" dirty="0" smtClean="0"/>
                        <a:t>JAMINAN  HUKUM KETIKA ANAK MELAKUKAN</a:t>
                      </a:r>
                      <a:r>
                        <a:rPr lang="id-ID" sz="3200" baseline="0" dirty="0" smtClean="0"/>
                        <a:t> TINDAK PIDANA  =&gt; ANAK NAKAL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sz="3200" baseline="0" dirty="0" smtClean="0"/>
                        <a:t>JAMINAN HUKUM KETIKA ANAK MENJADI KORBAN TINDAK PIDANA</a:t>
                      </a:r>
                    </a:p>
                    <a:p>
                      <a:pPr marL="342900" indent="-342900">
                        <a:buNone/>
                      </a:pPr>
                      <a:endParaRPr lang="id-ID" sz="3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08997">
                <a:tc>
                  <a:txBody>
                    <a:bodyPr/>
                    <a:lstStyle/>
                    <a:p>
                      <a:pPr marL="1077913" indent="-1077913"/>
                      <a:r>
                        <a:rPr lang="id-ID" sz="3200" dirty="0" smtClean="0"/>
                        <a:t>AD. 1. BERLAKU UU NO.3 TAHUN 1997 TENTANG PENGADILAN ANAK.</a:t>
                      </a:r>
                    </a:p>
                    <a:p>
                      <a:pPr marL="1077913" indent="-1077913"/>
                      <a:r>
                        <a:rPr lang="id-ID" sz="3200" dirty="0" smtClean="0"/>
                        <a:t>AD. 2.</a:t>
                      </a:r>
                      <a:r>
                        <a:rPr lang="id-ID" sz="3200" baseline="0" dirty="0" smtClean="0"/>
                        <a:t> BERLAKU UU NO. 23 TAHUN 2002 TENTANG PERLINDUNGAN ANAK.</a:t>
                      </a:r>
                      <a:endParaRPr lang="id-ID" sz="3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704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028076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CONTOH PERLINDUNGAN HUKUM TERHADAP ANAK NAKAL YANG DIBERIKAN OLEH UU NO. 3 TAHUN 1997 TENTANG PENGADILAN</a:t>
                      </a:r>
                      <a:r>
                        <a:rPr lang="id-ID" sz="2400" baseline="0" dirty="0" smtClean="0"/>
                        <a:t> ANAK</a:t>
                      </a:r>
                      <a:endParaRPr lang="id-ID" sz="2400" dirty="0"/>
                    </a:p>
                  </a:txBody>
                  <a:tcPr/>
                </a:tc>
              </a:tr>
              <a:tr h="1028076"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id-ID" b="1" dirty="0" smtClean="0">
                          <a:solidFill>
                            <a:srgbClr val="C00000"/>
                          </a:solidFill>
                        </a:rPr>
                        <a:t>PENYIDIK DAPAT MENYERAHKAN ANAK</a:t>
                      </a:r>
                      <a:r>
                        <a:rPr lang="id-ID" b="1" baseline="0" dirty="0" smtClean="0">
                          <a:solidFill>
                            <a:srgbClr val="C00000"/>
                          </a:solidFill>
                        </a:rPr>
                        <a:t> PELAKU TINDAK PIDANA  KEPADA ORANG TUA, WALI, ATAU ORANG TUA ASUH =&gt; JIKA MENURUT PENILAIN PENYIDIK ANAK  MASIH DAPAT DIBINA (PS. 5 AYAT (2))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id-ID" b="1" baseline="0" dirty="0" smtClean="0">
                          <a:solidFill>
                            <a:srgbClr val="C00000"/>
                          </a:solidFill>
                        </a:rPr>
                        <a:t>PENYIDIK MENYERAHKAN ANAK KEPADA DEPARTEMEN SOSIAL  =&gt; JIKA MENURUT PENYIDIK ANAK  TIDAK DAPAT DIBINA LAGI, DALAM HAL INI PENYIDIK HARUS MENDENGAR PERTIMBANGAN DARI PEMBIMBING KEMASYARAKATAN (PS. 5 AYAT (3) ).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id-ID" b="1" baseline="0" dirty="0" smtClean="0">
                          <a:solidFill>
                            <a:srgbClr val="C00000"/>
                          </a:solidFill>
                        </a:rPr>
                        <a:t>HAKIM, PENUNTUT UMUM, PENYIDIK, DAN PENASEHAT HUKUM , SERTA PETUGAS LAINNYA DALAM SIDANG ANAK TIDAK MEMAKAI TOGA ATAU PAKAIAN DINAS (PS. 6)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id-ID" b="1" baseline="0" dirty="0" smtClean="0">
                          <a:solidFill>
                            <a:srgbClr val="C00000"/>
                          </a:solidFill>
                        </a:rPr>
                        <a:t>DI AJUKAN  KE SIDANG ANAK (PS. 7)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id-ID" b="1" baseline="0" dirty="0" smtClean="0">
                          <a:solidFill>
                            <a:srgbClr val="C00000"/>
                          </a:solidFill>
                        </a:rPr>
                        <a:t>SIDANG TERTUTUP (PS. 8 AYAT (1)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id-ID" b="1" baseline="0" dirty="0" smtClean="0">
                          <a:solidFill>
                            <a:srgbClr val="C00000"/>
                          </a:solidFill>
                        </a:rPr>
                        <a:t>PADA ANAK NAKAL DAPAT DIKENAKAN: PIDANA POKOK (PENJARA, KURUNGAN, DENDA, PENGAWASAN) DAN TINDAKAN (PS. 23 DAN 24)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id-ID" b="1" baseline="0" dirty="0" smtClean="0">
                          <a:solidFill>
                            <a:srgbClr val="C00000"/>
                          </a:solidFill>
                        </a:rPr>
                        <a:t>TINDAKAN (KEMBALI PD ORANG TUA, WALI, ATAU ORANG TUA ASUH; MENYERAHKAN KEPADA NEGARA UNTUK DIDIK, DIBINA DAN LATIHAN KERJA; ATAU DISERAHKAN KEPADA DEPSOS, ATAU ORMAS)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id-ID" b="1" baseline="0" dirty="0" smtClean="0">
                          <a:solidFill>
                            <a:srgbClr val="C00000"/>
                          </a:solidFill>
                        </a:rPr>
                        <a:t>PIDANA IJATUHKAN ½ MAKSIMUM ANCAMAN PIDANA PENJARA BAGI ORANG DEWASA (PS. 26 – 28)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id-ID" baseline="0" dirty="0" smtClean="0"/>
                    </a:p>
                    <a:p>
                      <a:pPr marL="342900" indent="-342900">
                        <a:buAutoNum type="arabicPeriod"/>
                      </a:pP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051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028076">
                <a:tc>
                  <a:txBody>
                    <a:bodyPr/>
                    <a:lstStyle/>
                    <a:p>
                      <a:pPr algn="ctr"/>
                      <a:endParaRPr lang="id-ID" sz="24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id-ID" sz="2400" dirty="0" smtClean="0">
                          <a:solidFill>
                            <a:srgbClr val="C00000"/>
                          </a:solidFill>
                        </a:rPr>
                        <a:t>JAMINAN HUKUM KETIKA ANAK KORBAN TINDAK PIDANA</a:t>
                      </a:r>
                      <a:endParaRPr lang="id-ID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28076"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r>
                        <a:rPr lang="id-ID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BERLAKU KETENTUAN UU 23 TAHUN 2002 TENTANG PERLINDUNGAN ANAK</a:t>
                      </a:r>
                    </a:p>
                    <a:p>
                      <a:endParaRPr lang="id-ID" sz="20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id-ID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TUJUAN:</a:t>
                      </a:r>
                    </a:p>
                    <a:p>
                      <a:endParaRPr lang="id-ID" sz="20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id-ID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TERPENUHI HAK-HAK ANAK AGAR DAPAT HIDUP, TUMBUH, BERKEMBANG, DAN BERPARTISIPASI SECARA OPTIMAL.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id-ID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MENDAPAT PERLINDUNGAN DARI KEKERASANN DAN DISKRIMINASI.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id-ID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UNTUK</a:t>
                      </a:r>
                      <a:r>
                        <a:rPr lang="id-ID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MEWUJUDKAN ANAK INDONESIA YANG BERKUALITAS, BERAKHLAK MULIA, DAN SEJAHTERA.</a:t>
                      </a:r>
                      <a:endParaRPr lang="id-ID" sz="20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endParaRPr lang="id-ID" sz="20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endParaRPr lang="id-ID" sz="20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endParaRPr lang="id-ID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290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992357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UU NO. 23 TAHUN 2004</a:t>
                      </a:r>
                      <a:r>
                        <a:rPr lang="id-ID" baseline="0" dirty="0" smtClean="0"/>
                        <a:t> TENTANG  PENGHAPUSAN KEKERASAN DALAM RUMAH TANGGA</a:t>
                      </a:r>
                      <a:endParaRPr lang="id-ID" dirty="0"/>
                    </a:p>
                  </a:txBody>
                  <a:tcPr/>
                </a:tc>
              </a:tr>
              <a:tr h="992357">
                <a:tc>
                  <a:txBody>
                    <a:bodyPr/>
                    <a:lstStyle/>
                    <a:p>
                      <a:r>
                        <a:rPr lang="id-ID" dirty="0" smtClean="0"/>
                        <a:t> TUJUAN :</a:t>
                      </a:r>
                    </a:p>
                    <a:p>
                      <a:endParaRPr lang="id-ID" dirty="0" smtClean="0"/>
                    </a:p>
                    <a:p>
                      <a:pPr marL="355600" indent="-355600"/>
                      <a:r>
                        <a:rPr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   mencegah segala bentuk kekerasan dalam rumah tangga;</a:t>
                      </a:r>
                    </a:p>
                    <a:p>
                      <a:pPr marL="355600" indent="-355600"/>
                      <a:r>
                        <a:rPr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   melindungi korban kekerasan dalam rumah tangga;</a:t>
                      </a:r>
                    </a:p>
                    <a:p>
                      <a:pPr marL="355600" indent="-355600"/>
                      <a:r>
                        <a:rPr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c.   menindak pelaku kekerasan dalam rumah tangga; dan</a:t>
                      </a:r>
                    </a:p>
                    <a:p>
                      <a:pPr marL="355600" indent="-355600">
                        <a:buAutoNum type="alphaLcPeriod" startAt="4"/>
                      </a:pPr>
                      <a:r>
                        <a:rPr lang="id-ID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memelihara keutuhan rumah tangga yang harmonis dan sejahtera. (PS. </a:t>
                      </a:r>
                      <a:r>
                        <a:rPr lang="id-ID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</a:t>
                      </a:r>
                    </a:p>
                    <a:p>
                      <a:pPr marL="355600" indent="-355600">
                        <a:buNone/>
                      </a:pPr>
                      <a:endParaRPr lang="id-ID" dirty="0"/>
                    </a:p>
                  </a:txBody>
                  <a:tcPr/>
                </a:tc>
              </a:tr>
              <a:tr h="992357"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LINKGUPNYA: 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id-ID" dirty="0" smtClean="0">
                          <a:solidFill>
                            <a:srgbClr val="C00000"/>
                          </a:solidFill>
                        </a:rPr>
                        <a:t>SUAMI,</a:t>
                      </a:r>
                      <a:r>
                        <a:rPr lang="id-ID" baseline="0" dirty="0" smtClean="0">
                          <a:solidFill>
                            <a:srgbClr val="C00000"/>
                          </a:solidFill>
                        </a:rPr>
                        <a:t> ISTERI, DAN ANAK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id-ID" baseline="0" dirty="0" smtClean="0">
                          <a:solidFill>
                            <a:srgbClr val="C00000"/>
                          </a:solidFill>
                        </a:rPr>
                        <a:t>ORANG MEMPUNYAI HUB KELUARGA DG SUAMI, ISTERI DAN ANAK, KARENA HUBUNGAN DARAH, PERKAWINAN, PERSUSUAN, PENGASUHAN, DAN PERWALIAN YANG MENETAP DALAM RUMAH TANGGA; DAN ATAU</a:t>
                      </a:r>
                    </a:p>
                    <a:p>
                      <a:pPr marL="177800" indent="-177800">
                        <a:buFontTx/>
                        <a:buChar char="-"/>
                      </a:pPr>
                      <a:r>
                        <a:rPr lang="id-ID" baseline="0" dirty="0" smtClean="0">
                          <a:solidFill>
                            <a:srgbClr val="C00000"/>
                          </a:solidFill>
                        </a:rPr>
                        <a:t>PEMBANTU RUMAH TANGGA YANG MENETAP  DALAM RUMAH TANGGA TERSEBUT.</a:t>
                      </a:r>
                    </a:p>
                    <a:p>
                      <a:pPr>
                        <a:buFontTx/>
                        <a:buChar char="-"/>
                      </a:pP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804</Words>
  <Application>Microsoft Office PowerPoint</Application>
  <PresentationFormat>On-screen Show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aspire</dc:creator>
  <cp:lastModifiedBy>aspire</cp:lastModifiedBy>
  <cp:revision>25</cp:revision>
  <dcterms:created xsi:type="dcterms:W3CDTF">2012-10-12T06:58:03Z</dcterms:created>
  <dcterms:modified xsi:type="dcterms:W3CDTF">2014-02-11T04:08:08Z</dcterms:modified>
</cp:coreProperties>
</file>